
<file path=[Content_Types].xml><?xml version="1.0" encoding="utf-8"?>
<Types xmlns="http://schemas.openxmlformats.org/package/2006/content-types">
  <Default ContentType="application/vnd.openxmlformats-officedocument.oleObject" Extension="bin"/>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0287000" cy="12852400"/>
  <p:notesSz cx="6858000" cy="9144000"/>
  <p:embeddedFontLst>
    <p:embeddedFont>
      <p:font typeface="Horizon" charset="1" panose="02000500000000000000"/>
      <p:regular r:id="rId26"/>
    </p:embeddedFont>
    <p:embeddedFont>
      <p:font typeface="Anonymous Pro" charset="1" panose="02060609030202000504"/>
      <p:regular r:id="rId27"/>
    </p:embeddedFont>
    <p:embeddedFont>
      <p:font typeface="Anonymous Pro Bold" charset="1" panose="02060809030202000504"/>
      <p:regular r:id="rId28"/>
    </p:embeddedFont>
    <p:embeddedFont>
      <p:font typeface="Anonymous Pro Italics" charset="1" panose="02060609030202000504"/>
      <p:regular r:id="rId29"/>
    </p:embeddedFont>
    <p:embeddedFont>
      <p:font typeface="Times New Roman MT Bold Italics" charset="1" panose="02030802070405090303"/>
      <p:regular r:id="rId30"/>
    </p:embeddedFont>
    <p:embeddedFont>
      <p:font typeface="Heading Now 11-18 Bold" charset="1" panose="00000000000000000000"/>
      <p:regular r:id="rId31"/>
    </p:embeddedFont>
    <p:embeddedFont>
      <p:font typeface="Oswald Bold" charset="1" panose="0000080000000000000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jpeg" Type="http://schemas.openxmlformats.org/officeDocument/2006/relationships/image"/><Relationship Id="rId7" Target="../media/image6.jpeg" Type="http://schemas.openxmlformats.org/officeDocument/2006/relationships/image"/><Relationship Id="rId8" Target="../media/image7.jpe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0.png" Type="http://schemas.openxmlformats.org/officeDocument/2006/relationships/image"/><Relationship Id="rId4" Target="http://stewartcounselling.com" TargetMode="External" Type="http://schemas.openxmlformats.org/officeDocument/2006/relationships/hyperlink"/><Relationship Id="rId5" Target="http://outoftheboxcounselling.ca" TargetMode="External" Type="http://schemas.openxmlformats.org/officeDocument/2006/relationships/hyperlink"/><Relationship Id="rId6" Target="http://www.dmtherapyservices.ca"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0.png" Type="http://schemas.openxmlformats.org/officeDocument/2006/relationships/image"/><Relationship Id="rId4" Target="http://stewartcounselling.com" TargetMode="External" Type="http://schemas.openxmlformats.org/officeDocument/2006/relationships/hyperlink"/><Relationship Id="rId5" Target="../media/image41.jpeg" Type="http://schemas.openxmlformats.org/officeDocument/2006/relationships/image"/><Relationship Id="rId6" Target="../media/image12.png" Type="http://schemas.openxmlformats.org/officeDocument/2006/relationships/image"/><Relationship Id="rId7" Target="http://stewartcounselling.com" TargetMode="External" Type="http://schemas.openxmlformats.org/officeDocument/2006/relationships/hyperlink"/><Relationship Id="rId8" Target="http://www.affectivewellness.ca"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0.png" Type="http://schemas.openxmlformats.org/officeDocument/2006/relationships/image"/><Relationship Id="rId4" Target="http://stewartcounselling.com" TargetMode="External" Type="http://schemas.openxmlformats.org/officeDocument/2006/relationships/hyperlink"/><Relationship Id="rId5" Target="http://www.honeyevents.ca" TargetMode="External" Type="http://schemas.openxmlformats.org/officeDocument/2006/relationships/hyperlink"/><Relationship Id="rId6" Target="http://www.honeyevents.ca"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2.jpeg" Type="http://schemas.openxmlformats.org/officeDocument/2006/relationships/image"/><Relationship Id="rId4" Target="../media/image12.png" Type="http://schemas.openxmlformats.org/officeDocument/2006/relationships/image"/><Relationship Id="rId5" Target="../media/image40.png" Type="http://schemas.openxmlformats.org/officeDocument/2006/relationships/image"/><Relationship Id="rId6" Target="http://stewartcounselling.com" TargetMode="External" Type="http://schemas.openxmlformats.org/officeDocument/2006/relationships/hyperlink"/><Relationship Id="rId7" Target="http://www.transcanadaproject.ca"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0.png" Type="http://schemas.openxmlformats.org/officeDocument/2006/relationships/image"/><Relationship Id="rId4" Target="http://stewartcounselling.com" TargetMode="External" Type="http://schemas.openxmlformats.org/officeDocument/2006/relationships/hyperlink"/><Relationship Id="rId5" Target="http://www.rnao.ca"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0.png" Type="http://schemas.openxmlformats.org/officeDocument/2006/relationships/image"/><Relationship Id="rId4" Target="http://stewartcounselling.com" TargetMode="External" Type="http://schemas.openxmlformats.org/officeDocument/2006/relationships/hyperlink"/><Relationship Id="rId5" Target="../media/image43.png" Type="http://schemas.openxmlformats.org/officeDocument/2006/relationships/image"/><Relationship Id="rId6" Target="https://savingliveswithpride.com" TargetMode="External" Type="http://schemas.openxmlformats.org/officeDocument/2006/relationships/hyperlink"/><Relationship Id="rId7" Target="https://elderdog.ca/about/"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0.png" Type="http://schemas.openxmlformats.org/officeDocument/2006/relationships/image"/><Relationship Id="rId4" Target="http://stewartcounselling.com" TargetMode="External" Type="http://schemas.openxmlformats.org/officeDocument/2006/relationships/hyperlink"/><Relationship Id="rId5" Target="https://www.firstunitedchurch.ca" TargetMode="External" Type="http://schemas.openxmlformats.org/officeDocument/2006/relationships/hyperlink"/><Relationship Id="rId6" Target="https://www.parkuc.ca" TargetMode="External" Type="http://schemas.openxmlformats.org/officeDocument/2006/relationships/hyperlink"/><Relationship Id="rId7" Target="http://stewartcounselling.com" TargetMode="External" Type="http://schemas.openxmlformats.org/officeDocument/2006/relationships/hyperlink"/><Relationship Id="rId8" Target="https://elevationwaterloo.org"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http://www.breadandroses.coop" TargetMode="External" Type="http://schemas.openxmlformats.org/officeDocument/2006/relationships/hyperlink"/><Relationship Id="rId4" Target="../media/image40.png" Type="http://schemas.openxmlformats.org/officeDocument/2006/relationships/image"/><Relationship Id="rId5" Target="http://stewartcounselling.com" TargetMode="External" Type="http://schemas.openxmlformats.org/officeDocument/2006/relationships/hyperlink"/><Relationship Id="rId6" Target="https://murdochtravel.ca"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4.png" Type="http://schemas.openxmlformats.org/officeDocument/2006/relationships/image"/><Relationship Id="rId4" Target="https://kwsurplus.ca" TargetMode="External" Type="http://schemas.openxmlformats.org/officeDocument/2006/relationships/hyperlink"/><Relationship Id="rId5" Target="https://www.canadiantire.ca/en/store-details/on/kitchener-west-on-420.html?utm_source=google&amp;utm_medium=lss&amp;utm_content=420" TargetMode="External" Type="http://schemas.openxmlformats.org/officeDocument/2006/relationships/hyperlink"/><Relationship Id="rId6" Target="https://www.communityedition.ca" TargetMode="External" Type="http://schemas.openxmlformats.org/officeDocument/2006/relationships/hyperlink"/><Relationship Id="rId7" Target="https://soapopular.com" TargetMode="External" Type="http://schemas.openxmlformats.org/officeDocument/2006/relationships/hyperlink"/><Relationship Id="rId8" Target="https://victoriapartystore.com"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5.png" Type="http://schemas.openxmlformats.org/officeDocument/2006/relationships/image"/><Relationship Id="rId4" Target="https://forms.gle/gQw1QAmswLy7ZVf18" TargetMode="External" Type="http://schemas.openxmlformats.org/officeDocument/2006/relationships/hyperlink"/><Relationship Id="rId5" Target="https://forms.gle/gQw1QAmswLy7ZVf18"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 Id="rId4" Target="../media/image12.png" Type="http://schemas.openxmlformats.org/officeDocument/2006/relationships/image"/><Relationship Id="rId5"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47.jpeg" Type="http://schemas.openxmlformats.org/officeDocument/2006/relationships/image"/><Relationship Id="rId4" Target="../media/image4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13.png" Type="http://schemas.openxmlformats.org/officeDocument/2006/relationships/image"/><Relationship Id="rId12" Target="../media/image24.png" Type="http://schemas.openxmlformats.org/officeDocument/2006/relationships/image"/><Relationship Id="rId13" Target="../media/image25.png" Type="http://schemas.openxmlformats.org/officeDocument/2006/relationships/image"/><Relationship Id="rId14" Target="../media/image26.png" Type="http://schemas.openxmlformats.org/officeDocument/2006/relationships/image"/><Relationship Id="rId15" Target="../media/image27.png" Type="http://schemas.openxmlformats.org/officeDocument/2006/relationships/image"/><Relationship Id="rId16" Target="../media/image28.png" Type="http://schemas.openxmlformats.org/officeDocument/2006/relationships/image"/><Relationship Id="rId17" Target="../media/image29.pn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0.jpeg" Type="http://schemas.openxmlformats.org/officeDocument/2006/relationships/image"/><Relationship Id="rId20" Target="../media/image32.png" Type="http://schemas.openxmlformats.org/officeDocument/2006/relationships/image"/><Relationship Id="rId21" Target="../media/image33.png" Type="http://schemas.openxmlformats.org/officeDocument/2006/relationships/image"/><Relationship Id="rId22" Target="../media/image34.svg" Type="http://schemas.openxmlformats.org/officeDocument/2006/relationships/image"/><Relationship Id="rId3" Target="../media/image9.png" Type="http://schemas.openxmlformats.org/officeDocument/2006/relationships/image"/><Relationship Id="rId4" Target="../media/image18.jpe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1.jpeg" Type="http://schemas.openxmlformats.org/officeDocument/2006/relationships/image"/><Relationship Id="rId8" Target="../media/image21.png" Type="http://schemas.openxmlformats.org/officeDocument/2006/relationships/image"/><Relationship Id="rId9" Target="../media/image2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35.png" Type="http://schemas.openxmlformats.org/officeDocument/2006/relationships/image"/><Relationship Id="rId4" Target="../embeddings/oleObject1.bin" Type="http://schemas.openxmlformats.org/officeDocument/2006/relationships/oleObject"/><Relationship Id="rId5" Target="../media/image36.png" Type="http://schemas.openxmlformats.org/officeDocument/2006/relationships/image"/><Relationship Id="rId6" Target="../media/image3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38.png" Type="http://schemas.openxmlformats.org/officeDocument/2006/relationships/image"/><Relationship Id="rId4" Target="../embeddings/oleObject2.bin" Type="http://schemas.openxmlformats.org/officeDocument/2006/relationships/oleObjec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39.png" Type="http://schemas.openxmlformats.org/officeDocument/2006/relationships/image"/><Relationship Id="rId4" Target="../embeddings/oleObject3.bin" Type="http://schemas.openxmlformats.org/officeDocument/2006/relationships/oleObject"/></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86778" y="-222639"/>
            <a:ext cx="10741120" cy="15001630"/>
            <a:chOff x="0" y="0"/>
            <a:chExt cx="8122920" cy="11344910"/>
          </a:xfrm>
        </p:grpSpPr>
        <p:sp>
          <p:nvSpPr>
            <p:cNvPr name="Freeform 3" id="3"/>
            <p:cNvSpPr/>
            <p:nvPr/>
          </p:nvSpPr>
          <p:spPr>
            <a:xfrm flipH="false" flipV="false" rot="0">
              <a:off x="123190" y="4669790"/>
              <a:ext cx="7820660" cy="6569710"/>
            </a:xfrm>
            <a:custGeom>
              <a:avLst/>
              <a:gdLst/>
              <a:ahLst/>
              <a:cxnLst/>
              <a:rect r="r" b="b" t="t" l="l"/>
              <a:pathLst>
                <a:path h="6569710" w="7820660">
                  <a:moveTo>
                    <a:pt x="11430" y="2758440"/>
                  </a:moveTo>
                  <a:lnTo>
                    <a:pt x="464820" y="2308860"/>
                  </a:lnTo>
                  <a:lnTo>
                    <a:pt x="1891030" y="2133600"/>
                  </a:lnTo>
                  <a:lnTo>
                    <a:pt x="3817620" y="1554480"/>
                  </a:lnTo>
                  <a:lnTo>
                    <a:pt x="5981700" y="723900"/>
                  </a:lnTo>
                  <a:lnTo>
                    <a:pt x="7820660" y="0"/>
                  </a:lnTo>
                  <a:lnTo>
                    <a:pt x="7820660" y="6569710"/>
                  </a:lnTo>
                  <a:lnTo>
                    <a:pt x="0" y="6569710"/>
                  </a:lnTo>
                  <a:cubicBezTo>
                    <a:pt x="0" y="6569710"/>
                    <a:pt x="11430" y="2747010"/>
                    <a:pt x="11430" y="2758440"/>
                  </a:cubicBezTo>
                  <a:close/>
                </a:path>
              </a:pathLst>
            </a:custGeom>
            <a:blipFill>
              <a:blip r:embed="rId2"/>
              <a:stretch>
                <a:fillRect l="-63267" t="0" r="-53645" b="0"/>
              </a:stretch>
            </a:blipFill>
          </p:spPr>
        </p:sp>
        <p:sp>
          <p:nvSpPr>
            <p:cNvPr name="Freeform 4" id="4"/>
            <p:cNvSpPr/>
            <p:nvPr/>
          </p:nvSpPr>
          <p:spPr>
            <a:xfrm flipH="false" flipV="false" rot="0">
              <a:off x="123190" y="152400"/>
              <a:ext cx="7820660" cy="7959090"/>
            </a:xfrm>
            <a:custGeom>
              <a:avLst/>
              <a:gdLst/>
              <a:ahLst/>
              <a:cxnLst/>
              <a:rect r="r" b="b" t="t" l="l"/>
              <a:pathLst>
                <a:path h="7959090" w="7820660">
                  <a:moveTo>
                    <a:pt x="11430" y="7959090"/>
                  </a:moveTo>
                  <a:lnTo>
                    <a:pt x="464820" y="7589520"/>
                  </a:lnTo>
                  <a:lnTo>
                    <a:pt x="1891030" y="7446011"/>
                  </a:lnTo>
                  <a:lnTo>
                    <a:pt x="3817620" y="6971030"/>
                  </a:lnTo>
                  <a:lnTo>
                    <a:pt x="5981700" y="6289040"/>
                  </a:lnTo>
                  <a:lnTo>
                    <a:pt x="7820660" y="5694680"/>
                  </a:lnTo>
                  <a:lnTo>
                    <a:pt x="7820660" y="0"/>
                  </a:lnTo>
                  <a:lnTo>
                    <a:pt x="0" y="0"/>
                  </a:lnTo>
                  <a:cubicBezTo>
                    <a:pt x="0" y="0"/>
                    <a:pt x="11430" y="7948930"/>
                    <a:pt x="11430" y="7959090"/>
                  </a:cubicBezTo>
                  <a:close/>
                </a:path>
              </a:pathLst>
            </a:custGeom>
            <a:blipFill>
              <a:blip r:embed="rId3"/>
              <a:stretch>
                <a:fillRect l="-27138" t="0" r="-25794" b="0"/>
              </a:stretch>
            </a:blipFill>
          </p:spPr>
        </p:sp>
        <p:sp>
          <p:nvSpPr>
            <p:cNvPr name="Freeform 5" id="5"/>
            <p:cNvSpPr/>
            <p:nvPr/>
          </p:nvSpPr>
          <p:spPr>
            <a:xfrm flipH="false" flipV="false" rot="0">
              <a:off x="97790" y="5571490"/>
              <a:ext cx="7957820" cy="2561590"/>
            </a:xfrm>
            <a:custGeom>
              <a:avLst/>
              <a:gdLst/>
              <a:ahLst/>
              <a:cxnLst/>
              <a:rect r="r" b="b" t="t" l="l"/>
              <a:pathLst>
                <a:path h="2561590" w="7957820">
                  <a:moveTo>
                    <a:pt x="0" y="0"/>
                  </a:moveTo>
                  <a:lnTo>
                    <a:pt x="7957820" y="0"/>
                  </a:lnTo>
                  <a:lnTo>
                    <a:pt x="7957820" y="2561590"/>
                  </a:lnTo>
                  <a:lnTo>
                    <a:pt x="0" y="2561590"/>
                  </a:lnTo>
                  <a:lnTo>
                    <a:pt x="0" y="0"/>
                  </a:lnTo>
                  <a:close/>
                </a:path>
              </a:pathLst>
            </a:custGeom>
            <a:blipFill>
              <a:blip r:embed="rId4"/>
              <a:stretch>
                <a:fillRect l="-361" t="0" r="-361" b="0"/>
              </a:stretch>
            </a:blipFill>
          </p:spPr>
        </p:sp>
      </p:grpSp>
      <p:grpSp>
        <p:nvGrpSpPr>
          <p:cNvPr name="Group 6" id="6"/>
          <p:cNvGrpSpPr>
            <a:grpSpLocks noChangeAspect="true"/>
          </p:cNvGrpSpPr>
          <p:nvPr/>
        </p:nvGrpSpPr>
        <p:grpSpPr>
          <a:xfrm rot="0">
            <a:off x="1028700" y="1546567"/>
            <a:ext cx="1486984" cy="7487561"/>
            <a:chOff x="0" y="0"/>
            <a:chExt cx="6350000" cy="31974790"/>
          </a:xfrm>
        </p:grpSpPr>
        <p:sp>
          <p:nvSpPr>
            <p:cNvPr name="Freeform 7" id="7"/>
            <p:cNvSpPr/>
            <p:nvPr/>
          </p:nvSpPr>
          <p:spPr>
            <a:xfrm flipH="false" flipV="false" rot="0">
              <a:off x="0" y="0"/>
              <a:ext cx="6350000" cy="31974789"/>
            </a:xfrm>
            <a:custGeom>
              <a:avLst/>
              <a:gdLst/>
              <a:ahLst/>
              <a:cxnLst/>
              <a:rect r="r" b="b" t="t" l="l"/>
              <a:pathLst>
                <a:path h="31974789" w="6350000">
                  <a:moveTo>
                    <a:pt x="6350000" y="31918911"/>
                  </a:moveTo>
                  <a:cubicBezTo>
                    <a:pt x="6350000" y="31949389"/>
                    <a:pt x="6324600" y="31974789"/>
                    <a:pt x="6294120" y="31974789"/>
                  </a:cubicBezTo>
                  <a:lnTo>
                    <a:pt x="55880" y="31974789"/>
                  </a:lnTo>
                  <a:cubicBezTo>
                    <a:pt x="25400" y="31974789"/>
                    <a:pt x="0" y="31949389"/>
                    <a:pt x="0" y="31918911"/>
                  </a:cubicBezTo>
                  <a:lnTo>
                    <a:pt x="0" y="55880"/>
                  </a:lnTo>
                  <a:cubicBezTo>
                    <a:pt x="0" y="25400"/>
                    <a:pt x="25400" y="0"/>
                    <a:pt x="55880" y="0"/>
                  </a:cubicBezTo>
                  <a:lnTo>
                    <a:pt x="6292850" y="0"/>
                  </a:lnTo>
                  <a:cubicBezTo>
                    <a:pt x="6323330" y="0"/>
                    <a:pt x="6348730" y="25400"/>
                    <a:pt x="6348730" y="55880"/>
                  </a:cubicBezTo>
                  <a:lnTo>
                    <a:pt x="6350000" y="31918908"/>
                  </a:lnTo>
                  <a:close/>
                </a:path>
              </a:pathLst>
            </a:custGeom>
            <a:solidFill>
              <a:srgbClr val="F9F9F9"/>
            </a:solidFill>
          </p:spPr>
        </p:sp>
        <p:sp>
          <p:nvSpPr>
            <p:cNvPr name="Freeform 8" id="8"/>
            <p:cNvSpPr/>
            <p:nvPr/>
          </p:nvSpPr>
          <p:spPr>
            <a:xfrm flipH="false" flipV="false" rot="0">
              <a:off x="477520" y="24051261"/>
              <a:ext cx="5394960" cy="7305039"/>
            </a:xfrm>
            <a:custGeom>
              <a:avLst/>
              <a:gdLst/>
              <a:ahLst/>
              <a:cxnLst/>
              <a:rect r="r" b="b" t="t" l="l"/>
              <a:pathLst>
                <a:path h="7305039" w="5394960">
                  <a:moveTo>
                    <a:pt x="5394960" y="7249160"/>
                  </a:moveTo>
                  <a:cubicBezTo>
                    <a:pt x="5394960" y="7279639"/>
                    <a:pt x="5369560" y="7305039"/>
                    <a:pt x="5339080" y="7305039"/>
                  </a:cubicBezTo>
                  <a:lnTo>
                    <a:pt x="55880" y="7305039"/>
                  </a:lnTo>
                  <a:cubicBezTo>
                    <a:pt x="25400" y="7305039"/>
                    <a:pt x="0" y="7279639"/>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5"/>
              <a:stretch>
                <a:fillRect l="0" t="-5490" r="0" b="-5490"/>
              </a:stretch>
            </a:blipFill>
          </p:spPr>
        </p:sp>
        <p:sp>
          <p:nvSpPr>
            <p:cNvPr name="Freeform 9" id="9"/>
            <p:cNvSpPr/>
            <p:nvPr/>
          </p:nvSpPr>
          <p:spPr>
            <a:xfrm flipH="false" flipV="false" rot="0">
              <a:off x="477520" y="16240759"/>
              <a:ext cx="5394960" cy="7305041"/>
            </a:xfrm>
            <a:custGeom>
              <a:avLst/>
              <a:gdLst/>
              <a:ahLst/>
              <a:cxnLst/>
              <a:rect r="r" b="b" t="t" l="l"/>
              <a:pathLst>
                <a:path h="7305041" w="5394960">
                  <a:moveTo>
                    <a:pt x="5394960" y="7249161"/>
                  </a:moveTo>
                  <a:cubicBezTo>
                    <a:pt x="5394960" y="7279641"/>
                    <a:pt x="5369560" y="7305041"/>
                    <a:pt x="5339080" y="7305041"/>
                  </a:cubicBezTo>
                  <a:lnTo>
                    <a:pt x="55880" y="7305041"/>
                  </a:lnTo>
                  <a:cubicBezTo>
                    <a:pt x="25400" y="7305041"/>
                    <a:pt x="0" y="7279641"/>
                    <a:pt x="0" y="7249161"/>
                  </a:cubicBezTo>
                  <a:lnTo>
                    <a:pt x="0" y="55880"/>
                  </a:lnTo>
                  <a:cubicBezTo>
                    <a:pt x="0" y="25400"/>
                    <a:pt x="25400" y="0"/>
                    <a:pt x="55880" y="0"/>
                  </a:cubicBezTo>
                  <a:lnTo>
                    <a:pt x="5339080" y="0"/>
                  </a:lnTo>
                  <a:cubicBezTo>
                    <a:pt x="5369560" y="0"/>
                    <a:pt x="5394960" y="25400"/>
                    <a:pt x="5394960" y="55880"/>
                  </a:cubicBezTo>
                  <a:lnTo>
                    <a:pt x="5394960" y="7249161"/>
                  </a:lnTo>
                  <a:close/>
                </a:path>
              </a:pathLst>
            </a:custGeom>
            <a:blipFill>
              <a:blip r:embed="rId6"/>
              <a:stretch>
                <a:fillRect l="-51617" t="0" r="-51617" b="0"/>
              </a:stretch>
            </a:blipFill>
          </p:spPr>
        </p:sp>
        <p:sp>
          <p:nvSpPr>
            <p:cNvPr name="Freeform 10" id="10"/>
            <p:cNvSpPr/>
            <p:nvPr/>
          </p:nvSpPr>
          <p:spPr>
            <a:xfrm flipH="false" flipV="false" rot="0">
              <a:off x="477520" y="618490"/>
              <a:ext cx="5394960" cy="7305040"/>
            </a:xfrm>
            <a:custGeom>
              <a:avLst/>
              <a:gdLst/>
              <a:ahLst/>
              <a:cxnLst/>
              <a:rect r="r" b="b" t="t" l="l"/>
              <a:pathLst>
                <a:path h="7305040" w="5394960">
                  <a:moveTo>
                    <a:pt x="5394960" y="7249160"/>
                  </a:moveTo>
                  <a:cubicBezTo>
                    <a:pt x="5394960" y="7279640"/>
                    <a:pt x="5369560" y="7305040"/>
                    <a:pt x="5339080" y="7305040"/>
                  </a:cubicBezTo>
                  <a:lnTo>
                    <a:pt x="55880" y="7305040"/>
                  </a:lnTo>
                  <a:cubicBezTo>
                    <a:pt x="25400" y="7305040"/>
                    <a:pt x="0" y="7279640"/>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7"/>
              <a:stretch>
                <a:fillRect l="-51738" t="0" r="-51738" b="0"/>
              </a:stretch>
            </a:blipFill>
          </p:spPr>
        </p:sp>
        <p:sp>
          <p:nvSpPr>
            <p:cNvPr name="Freeform 11" id="11"/>
            <p:cNvSpPr/>
            <p:nvPr/>
          </p:nvSpPr>
          <p:spPr>
            <a:xfrm flipH="false" flipV="false" rot="0">
              <a:off x="477520" y="8428989"/>
              <a:ext cx="5394960" cy="7305041"/>
            </a:xfrm>
            <a:custGeom>
              <a:avLst/>
              <a:gdLst/>
              <a:ahLst/>
              <a:cxnLst/>
              <a:rect r="r" b="b" t="t" l="l"/>
              <a:pathLst>
                <a:path h="7305041" w="5394960">
                  <a:moveTo>
                    <a:pt x="5394960" y="7249161"/>
                  </a:moveTo>
                  <a:cubicBezTo>
                    <a:pt x="5394960" y="7279641"/>
                    <a:pt x="5369560" y="7305041"/>
                    <a:pt x="5339080" y="7305041"/>
                  </a:cubicBezTo>
                  <a:lnTo>
                    <a:pt x="55880" y="7305041"/>
                  </a:lnTo>
                  <a:cubicBezTo>
                    <a:pt x="25400" y="7305041"/>
                    <a:pt x="0" y="7279641"/>
                    <a:pt x="0" y="7249161"/>
                  </a:cubicBezTo>
                  <a:lnTo>
                    <a:pt x="0" y="55881"/>
                  </a:lnTo>
                  <a:cubicBezTo>
                    <a:pt x="0" y="25400"/>
                    <a:pt x="25400" y="0"/>
                    <a:pt x="55880" y="0"/>
                  </a:cubicBezTo>
                  <a:lnTo>
                    <a:pt x="5339080" y="0"/>
                  </a:lnTo>
                  <a:cubicBezTo>
                    <a:pt x="5369560" y="0"/>
                    <a:pt x="5394960" y="25400"/>
                    <a:pt x="5394960" y="55881"/>
                  </a:cubicBezTo>
                  <a:lnTo>
                    <a:pt x="5394960" y="7249161"/>
                  </a:lnTo>
                  <a:close/>
                </a:path>
              </a:pathLst>
            </a:custGeom>
            <a:blipFill>
              <a:blip r:embed="rId8"/>
              <a:stretch>
                <a:fillRect l="-51738" t="0" r="-51738" b="0"/>
              </a:stretch>
            </a:blipFill>
          </p:spPr>
        </p:sp>
      </p:grpSp>
      <p:sp>
        <p:nvSpPr>
          <p:cNvPr name="Freeform 12" id="12"/>
          <p:cNvSpPr/>
          <p:nvPr/>
        </p:nvSpPr>
        <p:spPr>
          <a:xfrm flipH="false" flipV="false" rot="0">
            <a:off x="2909498" y="1546567"/>
            <a:ext cx="7013964" cy="1709902"/>
          </a:xfrm>
          <a:custGeom>
            <a:avLst/>
            <a:gdLst/>
            <a:ahLst/>
            <a:cxnLst/>
            <a:rect r="r" b="b" t="t" l="l"/>
            <a:pathLst>
              <a:path h="1709902" w="7013964">
                <a:moveTo>
                  <a:pt x="0" y="0"/>
                </a:moveTo>
                <a:lnTo>
                  <a:pt x="7013964" y="0"/>
                </a:lnTo>
                <a:lnTo>
                  <a:pt x="7013964" y="1709903"/>
                </a:lnTo>
                <a:lnTo>
                  <a:pt x="0" y="1709903"/>
                </a:lnTo>
                <a:lnTo>
                  <a:pt x="0" y="0"/>
                </a:lnTo>
                <a:close/>
              </a:path>
            </a:pathLst>
          </a:custGeom>
          <a:blipFill>
            <a:blip r:embed="rId9"/>
            <a:stretch>
              <a:fillRect l="0" t="-206942" r="-14406" b="-2789"/>
            </a:stretch>
          </a:blipFill>
        </p:spPr>
      </p:sp>
      <p:sp>
        <p:nvSpPr>
          <p:cNvPr name="TextBox 13" id="13"/>
          <p:cNvSpPr txBox="true"/>
          <p:nvPr/>
        </p:nvSpPr>
        <p:spPr>
          <a:xfrm rot="0">
            <a:off x="1028700" y="1757396"/>
            <a:ext cx="8724900" cy="971550"/>
          </a:xfrm>
          <a:prstGeom prst="rect">
            <a:avLst/>
          </a:prstGeom>
        </p:spPr>
        <p:txBody>
          <a:bodyPr anchor="t" rtlCol="false" tIns="0" lIns="0" bIns="0" rIns="0">
            <a:spAutoFit/>
          </a:bodyPr>
          <a:lstStyle/>
          <a:p>
            <a:pPr algn="r">
              <a:lnSpc>
                <a:spcPts val="2816"/>
              </a:lnSpc>
            </a:pPr>
          </a:p>
          <a:p>
            <a:pPr algn="r">
              <a:lnSpc>
                <a:spcPts val="4616"/>
              </a:lnSpc>
              <a:spcBef>
                <a:spcPct val="0"/>
              </a:spcBef>
            </a:pPr>
            <a:r>
              <a:rPr lang="en-US" sz="3846">
                <a:solidFill>
                  <a:srgbClr val="2E2E2E"/>
                </a:solidFill>
                <a:latin typeface="Horizon"/>
                <a:ea typeface="Horizon"/>
                <a:cs typeface="Horizon"/>
                <a:sym typeface="Horizon"/>
              </a:rPr>
              <a:t>PRIDE guide 2025</a:t>
            </a:r>
          </a:p>
        </p:txBody>
      </p:sp>
      <p:sp>
        <p:nvSpPr>
          <p:cNvPr name="Freeform 14" id="14"/>
          <p:cNvSpPr/>
          <p:nvPr/>
        </p:nvSpPr>
        <p:spPr>
          <a:xfrm flipH="false" flipV="false" rot="0">
            <a:off x="2909498" y="712571"/>
            <a:ext cx="3121587" cy="632258"/>
          </a:xfrm>
          <a:custGeom>
            <a:avLst/>
            <a:gdLst/>
            <a:ahLst/>
            <a:cxnLst/>
            <a:rect r="r" b="b" t="t" l="l"/>
            <a:pathLst>
              <a:path h="632258" w="3121587">
                <a:moveTo>
                  <a:pt x="0" y="0"/>
                </a:moveTo>
                <a:lnTo>
                  <a:pt x="3121587" y="0"/>
                </a:lnTo>
                <a:lnTo>
                  <a:pt x="3121587" y="632258"/>
                </a:lnTo>
                <a:lnTo>
                  <a:pt x="0" y="632258"/>
                </a:lnTo>
                <a:lnTo>
                  <a:pt x="0" y="0"/>
                </a:lnTo>
                <a:close/>
              </a:path>
            </a:pathLst>
          </a:custGeom>
          <a:blipFill>
            <a:blip r:embed="rId10"/>
            <a:stretch>
              <a:fillRect l="0" t="-12115"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Freeform 3" id="3">
            <a:hlinkClick r:id="rId4" tooltip="http://stewartcounselling.com"/>
          </p:cNvPr>
          <p:cNvSpPr/>
          <p:nvPr/>
        </p:nvSpPr>
        <p:spPr>
          <a:xfrm flipH="false" flipV="false" rot="0">
            <a:off x="-2363074" y="6533734"/>
            <a:ext cx="15013147" cy="5832593"/>
          </a:xfrm>
          <a:custGeom>
            <a:avLst/>
            <a:gdLst/>
            <a:ahLst/>
            <a:cxnLst/>
            <a:rect r="r" b="b" t="t" l="l"/>
            <a:pathLst>
              <a:path h="5832593" w="15013147">
                <a:moveTo>
                  <a:pt x="0" y="0"/>
                </a:moveTo>
                <a:lnTo>
                  <a:pt x="15013148" y="0"/>
                </a:lnTo>
                <a:lnTo>
                  <a:pt x="15013148" y="5832593"/>
                </a:lnTo>
                <a:lnTo>
                  <a:pt x="0" y="5832593"/>
                </a:lnTo>
                <a:lnTo>
                  <a:pt x="0" y="0"/>
                </a:lnTo>
                <a:close/>
              </a:path>
            </a:pathLst>
          </a:custGeom>
          <a:blipFill>
            <a:blip r:embed="rId3">
              <a:alphaModFix amt="75000"/>
            </a:blip>
            <a:stretch>
              <a:fillRect l="0" t="-16924" r="0" b="-16924"/>
            </a:stretch>
          </a:blipFill>
        </p:spPr>
      </p:sp>
      <p:sp>
        <p:nvSpPr>
          <p:cNvPr name="TextBox 4" id="4"/>
          <p:cNvSpPr txBox="true"/>
          <p:nvPr/>
        </p:nvSpPr>
        <p:spPr>
          <a:xfrm rot="0">
            <a:off x="1028700" y="990600"/>
            <a:ext cx="8724900" cy="390525"/>
          </a:xfrm>
          <a:prstGeom prst="rect">
            <a:avLst/>
          </a:prstGeom>
        </p:spPr>
        <p:txBody>
          <a:bodyPr anchor="t" rtlCol="false" tIns="0" lIns="0" bIns="0" rIns="0">
            <a:spAutoFit/>
          </a:bodyPr>
          <a:lstStyle/>
          <a:p>
            <a:pPr algn="r">
              <a:lnSpc>
                <a:spcPts val="2816"/>
              </a:lnSpc>
              <a:spcBef>
                <a:spcPct val="0"/>
              </a:spcBef>
            </a:pPr>
            <a:r>
              <a:rPr lang="en-US" sz="2346">
                <a:solidFill>
                  <a:srgbClr val="2E2E2E"/>
                </a:solidFill>
                <a:latin typeface="Horizon"/>
                <a:ea typeface="Horizon"/>
                <a:cs typeface="Horizon"/>
                <a:sym typeface="Horizon"/>
              </a:rPr>
              <a:t>MENTAL HEALTH &amp; WELLNESS</a:t>
            </a:r>
          </a:p>
        </p:txBody>
      </p:sp>
      <p:sp>
        <p:nvSpPr>
          <p:cNvPr name="TextBox 5" id="5"/>
          <p:cNvSpPr txBox="true"/>
          <p:nvPr/>
        </p:nvSpPr>
        <p:spPr>
          <a:xfrm rot="0">
            <a:off x="533400" y="2494348"/>
            <a:ext cx="8724900" cy="742950"/>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out of the box counselling &amp; collaborations, kitchener</a:t>
            </a:r>
          </a:p>
        </p:txBody>
      </p:sp>
      <p:sp>
        <p:nvSpPr>
          <p:cNvPr name="TextBox 6" id="6"/>
          <p:cNvSpPr txBox="true"/>
          <p:nvPr/>
        </p:nvSpPr>
        <p:spPr>
          <a:xfrm rot="0">
            <a:off x="533400" y="3516063"/>
            <a:ext cx="9753600" cy="986155"/>
          </a:xfrm>
          <a:prstGeom prst="rect">
            <a:avLst/>
          </a:prstGeom>
        </p:spPr>
        <p:txBody>
          <a:bodyPr anchor="t" rtlCol="false" tIns="0" lIns="0" bIns="0" rIns="0">
            <a:spAutoFit/>
          </a:bodyPr>
          <a:lstStyle/>
          <a:p>
            <a:pPr algn="l">
              <a:lnSpc>
                <a:spcPts val="3919"/>
              </a:lnSpc>
            </a:pPr>
            <a:r>
              <a:rPr lang="en-US" sz="2799">
                <a:solidFill>
                  <a:srgbClr val="2E2E2E"/>
                </a:solidFill>
                <a:latin typeface="Anonymous Pro"/>
                <a:ea typeface="Anonymous Pro"/>
                <a:cs typeface="Anonymous Pro"/>
                <a:sym typeface="Anonymous Pro"/>
              </a:rPr>
              <a:t>Two-Spirit, LGBTQIA+, Neurodivergent and Nonspeaking Individuals.</a:t>
            </a:r>
          </a:p>
        </p:txBody>
      </p:sp>
      <p:sp>
        <p:nvSpPr>
          <p:cNvPr name="TextBox 7" id="7"/>
          <p:cNvSpPr txBox="true"/>
          <p:nvPr/>
        </p:nvSpPr>
        <p:spPr>
          <a:xfrm rot="0">
            <a:off x="533400" y="5066618"/>
            <a:ext cx="5521404" cy="409575"/>
          </a:xfrm>
          <a:prstGeom prst="rect">
            <a:avLst/>
          </a:prstGeom>
        </p:spPr>
        <p:txBody>
          <a:bodyPr anchor="t" rtlCol="false" tIns="0" lIns="0" bIns="0" rIns="0">
            <a:spAutoFit/>
          </a:bodyPr>
          <a:lstStyle/>
          <a:p>
            <a:pPr algn="ctr">
              <a:lnSpc>
                <a:spcPts val="3296"/>
              </a:lnSpc>
            </a:pPr>
            <a:r>
              <a:rPr lang="en-US" b="true" sz="2746" u="sng">
                <a:solidFill>
                  <a:srgbClr val="2E2E2E"/>
                </a:solidFill>
                <a:latin typeface="Anonymous Pro Bold"/>
                <a:ea typeface="Anonymous Pro Bold"/>
                <a:cs typeface="Anonymous Pro Bold"/>
                <a:sym typeface="Anonymous Pro Bold"/>
                <a:hlinkClick r:id="rId5" tooltip="http://outoftheboxcounselling.ca"/>
              </a:rPr>
              <a:t>www.outoftheboxcounselling.ca</a:t>
            </a:r>
          </a:p>
        </p:txBody>
      </p:sp>
      <p:sp>
        <p:nvSpPr>
          <p:cNvPr name="TextBox 8" id="8"/>
          <p:cNvSpPr txBox="true"/>
          <p:nvPr/>
        </p:nvSpPr>
        <p:spPr>
          <a:xfrm rot="0">
            <a:off x="533400" y="7788478"/>
            <a:ext cx="8724900" cy="390525"/>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DM THERAPY SERVICES, KW + GUELPH</a:t>
            </a:r>
          </a:p>
        </p:txBody>
      </p:sp>
      <p:sp>
        <p:nvSpPr>
          <p:cNvPr name="TextBox 9" id="9"/>
          <p:cNvSpPr txBox="true"/>
          <p:nvPr/>
        </p:nvSpPr>
        <p:spPr>
          <a:xfrm rot="0">
            <a:off x="533400" y="8810193"/>
            <a:ext cx="9220200" cy="1976755"/>
          </a:xfrm>
          <a:prstGeom prst="rect">
            <a:avLst/>
          </a:prstGeom>
        </p:spPr>
        <p:txBody>
          <a:bodyPr anchor="t" rtlCol="false" tIns="0" lIns="0" bIns="0" rIns="0">
            <a:spAutoFit/>
          </a:bodyPr>
          <a:lstStyle/>
          <a:p>
            <a:pPr algn="l">
              <a:lnSpc>
                <a:spcPts val="3919"/>
              </a:lnSpc>
            </a:pPr>
            <a:r>
              <a:rPr lang="en-US" sz="2799">
                <a:solidFill>
                  <a:srgbClr val="2E2E2E"/>
                </a:solidFill>
                <a:latin typeface="Anonymous Pro"/>
                <a:ea typeface="Anonymous Pro"/>
                <a:cs typeface="Anonymous Pro"/>
                <a:sym typeface="Anonymous Pro"/>
              </a:rPr>
              <a:t>I am a South Asian queer transman providing trans-affirming and queer-affirming psychotherapy services to the LGBTQ2S+ community across Ontario. </a:t>
            </a:r>
          </a:p>
        </p:txBody>
      </p:sp>
      <p:sp>
        <p:nvSpPr>
          <p:cNvPr name="TextBox 10" id="10"/>
          <p:cNvSpPr txBox="true"/>
          <p:nvPr/>
        </p:nvSpPr>
        <p:spPr>
          <a:xfrm rot="0">
            <a:off x="533400" y="11129848"/>
            <a:ext cx="4569500" cy="409575"/>
          </a:xfrm>
          <a:prstGeom prst="rect">
            <a:avLst/>
          </a:prstGeom>
        </p:spPr>
        <p:txBody>
          <a:bodyPr anchor="t" rtlCol="false" tIns="0" lIns="0" bIns="0" rIns="0">
            <a:spAutoFit/>
          </a:bodyPr>
          <a:lstStyle/>
          <a:p>
            <a:pPr algn="l">
              <a:lnSpc>
                <a:spcPts val="3296"/>
              </a:lnSpc>
            </a:pPr>
            <a:r>
              <a:rPr lang="en-US" b="true" sz="2746" u="sng">
                <a:solidFill>
                  <a:srgbClr val="2E2E2E"/>
                </a:solidFill>
                <a:latin typeface="Anonymous Pro Bold"/>
                <a:ea typeface="Anonymous Pro Bold"/>
                <a:cs typeface="Anonymous Pro Bold"/>
                <a:sym typeface="Anonymous Pro Bold"/>
                <a:hlinkClick r:id="rId6" tooltip="http://www.dmtherapyservices.ca"/>
              </a:rPr>
              <a:t>www.dmtherapyservices.ca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Freeform 3" id="3">
            <a:hlinkClick r:id="rId4" tooltip="http://stewartcounselling.com"/>
          </p:cNvPr>
          <p:cNvSpPr/>
          <p:nvPr/>
        </p:nvSpPr>
        <p:spPr>
          <a:xfrm flipH="false" flipV="false" rot="0">
            <a:off x="-364097" y="2149983"/>
            <a:ext cx="11015193" cy="4279392"/>
          </a:xfrm>
          <a:custGeom>
            <a:avLst/>
            <a:gdLst/>
            <a:ahLst/>
            <a:cxnLst/>
            <a:rect r="r" b="b" t="t" l="l"/>
            <a:pathLst>
              <a:path h="4279392" w="11015193">
                <a:moveTo>
                  <a:pt x="0" y="0"/>
                </a:moveTo>
                <a:lnTo>
                  <a:pt x="11015194" y="0"/>
                </a:lnTo>
                <a:lnTo>
                  <a:pt x="11015194" y="4279392"/>
                </a:lnTo>
                <a:lnTo>
                  <a:pt x="0" y="4279392"/>
                </a:lnTo>
                <a:lnTo>
                  <a:pt x="0" y="0"/>
                </a:lnTo>
                <a:close/>
              </a:path>
            </a:pathLst>
          </a:custGeom>
          <a:blipFill>
            <a:blip r:embed="rId3">
              <a:alphaModFix amt="80000"/>
            </a:blip>
            <a:stretch>
              <a:fillRect l="0" t="-16924" r="0" b="-16924"/>
            </a:stretch>
          </a:blipFill>
        </p:spPr>
      </p:sp>
      <p:grpSp>
        <p:nvGrpSpPr>
          <p:cNvPr name="Group 4" id="4"/>
          <p:cNvGrpSpPr>
            <a:grpSpLocks noChangeAspect="true"/>
          </p:cNvGrpSpPr>
          <p:nvPr/>
        </p:nvGrpSpPr>
        <p:grpSpPr>
          <a:xfrm rot="0">
            <a:off x="6356269" y="9164124"/>
            <a:ext cx="3694626" cy="3694626"/>
            <a:chOff x="0" y="0"/>
            <a:chExt cx="19050000" cy="19050000"/>
          </a:xfrm>
        </p:grpSpPr>
        <p:sp>
          <p:nvSpPr>
            <p:cNvPr name="Freeform 5" id="5"/>
            <p:cNvSpPr/>
            <p:nvPr/>
          </p:nvSpPr>
          <p:spPr>
            <a:xfrm flipH="false" flipV="false" rot="0">
              <a:off x="741564" y="780669"/>
              <a:ext cx="17566872" cy="17488662"/>
            </a:xfrm>
            <a:custGeom>
              <a:avLst/>
              <a:gdLst/>
              <a:ahLst/>
              <a:cxnLst/>
              <a:rect r="r" b="b" t="t" l="l"/>
              <a:pathLst>
                <a:path h="17488662" w="17566872">
                  <a:moveTo>
                    <a:pt x="8783436" y="88"/>
                  </a:moveTo>
                  <a:cubicBezTo>
                    <a:pt x="5650103" y="-13925"/>
                    <a:pt x="2748769" y="1649647"/>
                    <a:pt x="1178044" y="4360882"/>
                  </a:cubicBezTo>
                  <a:cubicBezTo>
                    <a:pt x="-392682" y="7072116"/>
                    <a:pt x="-392682" y="10416545"/>
                    <a:pt x="1178044" y="13127780"/>
                  </a:cubicBezTo>
                  <a:cubicBezTo>
                    <a:pt x="2748769" y="15839014"/>
                    <a:pt x="5650103" y="17502587"/>
                    <a:pt x="8783436" y="17488574"/>
                  </a:cubicBezTo>
                  <a:cubicBezTo>
                    <a:pt x="11916769" y="17502587"/>
                    <a:pt x="14818102" y="15839014"/>
                    <a:pt x="16388828" y="13127780"/>
                  </a:cubicBezTo>
                  <a:cubicBezTo>
                    <a:pt x="17959553" y="10416545"/>
                    <a:pt x="17959553" y="7072116"/>
                    <a:pt x="16388828" y="4360882"/>
                  </a:cubicBezTo>
                  <a:cubicBezTo>
                    <a:pt x="14818102" y="1649647"/>
                    <a:pt x="11916769" y="-13925"/>
                    <a:pt x="8783436" y="88"/>
                  </a:cubicBezTo>
                  <a:close/>
                </a:path>
              </a:pathLst>
            </a:custGeom>
            <a:blipFill>
              <a:blip r:embed="rId5"/>
              <a:stretch>
                <a:fillRect l="-16449" t="0" r="-16449" b="0"/>
              </a:stretch>
            </a:blipFill>
          </p:spPr>
        </p:sp>
        <p:sp>
          <p:nvSpPr>
            <p:cNvPr name="Freeform 6" id="6"/>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6"/>
              <a:stretch>
                <a:fillRect l="0" t="0" r="0" b="0"/>
              </a:stretch>
            </a:blipFill>
          </p:spPr>
        </p:sp>
      </p:grpSp>
      <p:sp>
        <p:nvSpPr>
          <p:cNvPr name="TextBox 7" id="7"/>
          <p:cNvSpPr txBox="true"/>
          <p:nvPr/>
        </p:nvSpPr>
        <p:spPr>
          <a:xfrm rot="0">
            <a:off x="1028700" y="990600"/>
            <a:ext cx="8724900" cy="390525"/>
          </a:xfrm>
          <a:prstGeom prst="rect">
            <a:avLst/>
          </a:prstGeom>
        </p:spPr>
        <p:txBody>
          <a:bodyPr anchor="t" rtlCol="false" tIns="0" lIns="0" bIns="0" rIns="0">
            <a:spAutoFit/>
          </a:bodyPr>
          <a:lstStyle/>
          <a:p>
            <a:pPr algn="r">
              <a:lnSpc>
                <a:spcPts val="2816"/>
              </a:lnSpc>
              <a:spcBef>
                <a:spcPct val="0"/>
              </a:spcBef>
            </a:pPr>
            <a:r>
              <a:rPr lang="en-US" sz="2346">
                <a:solidFill>
                  <a:srgbClr val="2E2E2E"/>
                </a:solidFill>
                <a:latin typeface="Horizon"/>
                <a:ea typeface="Horizon"/>
                <a:cs typeface="Horizon"/>
                <a:sym typeface="Horizon"/>
              </a:rPr>
              <a:t>mental health &amp; wellness</a:t>
            </a:r>
          </a:p>
        </p:txBody>
      </p:sp>
      <p:sp>
        <p:nvSpPr>
          <p:cNvPr name="TextBox 8" id="8"/>
          <p:cNvSpPr txBox="true"/>
          <p:nvPr/>
        </p:nvSpPr>
        <p:spPr>
          <a:xfrm rot="0">
            <a:off x="533400" y="3201289"/>
            <a:ext cx="8724900" cy="742950"/>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STEWART COUNSELLING &amp; PSYCHOTHERAPY</a:t>
            </a:r>
          </a:p>
        </p:txBody>
      </p:sp>
      <p:sp>
        <p:nvSpPr>
          <p:cNvPr name="TextBox 9" id="9"/>
          <p:cNvSpPr txBox="true"/>
          <p:nvPr/>
        </p:nvSpPr>
        <p:spPr>
          <a:xfrm rot="0">
            <a:off x="533400" y="4223004"/>
            <a:ext cx="9220200" cy="986155"/>
          </a:xfrm>
          <a:prstGeom prst="rect">
            <a:avLst/>
          </a:prstGeom>
        </p:spPr>
        <p:txBody>
          <a:bodyPr anchor="t" rtlCol="false" tIns="0" lIns="0" bIns="0" rIns="0">
            <a:spAutoFit/>
          </a:bodyPr>
          <a:lstStyle/>
          <a:p>
            <a:pPr algn="l">
              <a:lnSpc>
                <a:spcPts val="3919"/>
              </a:lnSpc>
            </a:pPr>
            <a:r>
              <a:rPr lang="en-US" sz="2799">
                <a:solidFill>
                  <a:srgbClr val="2E2E2E"/>
                </a:solidFill>
                <a:latin typeface="Anonymous Pro"/>
                <a:ea typeface="Anonymous Pro"/>
                <a:cs typeface="Anonymous Pro"/>
                <a:sym typeface="Anonymous Pro"/>
              </a:rPr>
              <a:t>Sliding scale, queer- and trans-informed support.</a:t>
            </a:r>
          </a:p>
        </p:txBody>
      </p:sp>
      <p:sp>
        <p:nvSpPr>
          <p:cNvPr name="TextBox 10" id="10"/>
          <p:cNvSpPr txBox="true"/>
          <p:nvPr/>
        </p:nvSpPr>
        <p:spPr>
          <a:xfrm rot="0">
            <a:off x="533400" y="5552059"/>
            <a:ext cx="4950262" cy="409575"/>
          </a:xfrm>
          <a:prstGeom prst="rect">
            <a:avLst/>
          </a:prstGeom>
        </p:spPr>
        <p:txBody>
          <a:bodyPr anchor="t" rtlCol="false" tIns="0" lIns="0" bIns="0" rIns="0">
            <a:spAutoFit/>
          </a:bodyPr>
          <a:lstStyle/>
          <a:p>
            <a:pPr algn="ctr">
              <a:lnSpc>
                <a:spcPts val="3296"/>
              </a:lnSpc>
              <a:spcBef>
                <a:spcPct val="0"/>
              </a:spcBef>
            </a:pPr>
            <a:r>
              <a:rPr lang="en-US" b="true" sz="2746" u="sng">
                <a:solidFill>
                  <a:srgbClr val="2E2E2E"/>
                </a:solidFill>
                <a:latin typeface="Anonymous Pro Bold"/>
                <a:ea typeface="Anonymous Pro Bold"/>
                <a:cs typeface="Anonymous Pro Bold"/>
                <a:sym typeface="Anonymous Pro Bold"/>
                <a:hlinkClick r:id="rId7" tooltip="http://stewartcounselling.com"/>
              </a:rPr>
              <a:t>www.stewartcounselling.com</a:t>
            </a:r>
          </a:p>
        </p:txBody>
      </p:sp>
      <p:sp>
        <p:nvSpPr>
          <p:cNvPr name="TextBox 11" id="11"/>
          <p:cNvSpPr txBox="true"/>
          <p:nvPr/>
        </p:nvSpPr>
        <p:spPr>
          <a:xfrm rot="0">
            <a:off x="533400" y="7162800"/>
            <a:ext cx="8724900" cy="742950"/>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Affective Wellness (Psychotherapy services), galt</a:t>
            </a:r>
          </a:p>
        </p:txBody>
      </p:sp>
      <p:sp>
        <p:nvSpPr>
          <p:cNvPr name="TextBox 12" id="12"/>
          <p:cNvSpPr txBox="true"/>
          <p:nvPr/>
        </p:nvSpPr>
        <p:spPr>
          <a:xfrm rot="0">
            <a:off x="533400" y="8181975"/>
            <a:ext cx="9753600" cy="1481455"/>
          </a:xfrm>
          <a:prstGeom prst="rect">
            <a:avLst/>
          </a:prstGeom>
        </p:spPr>
        <p:txBody>
          <a:bodyPr anchor="t" rtlCol="false" tIns="0" lIns="0" bIns="0" rIns="0">
            <a:spAutoFit/>
          </a:bodyPr>
          <a:lstStyle/>
          <a:p>
            <a:pPr algn="l">
              <a:lnSpc>
                <a:spcPts val="3919"/>
              </a:lnSpc>
            </a:pPr>
            <a:r>
              <a:rPr lang="en-US" sz="2799">
                <a:solidFill>
                  <a:srgbClr val="2E2E2E"/>
                </a:solidFill>
                <a:latin typeface="Anonymous Pro"/>
                <a:ea typeface="Anonymous Pro"/>
                <a:cs typeface="Anonymous Pro"/>
                <a:sym typeface="Anonymous Pro"/>
              </a:rPr>
              <a:t>Relational and person-centred therapy with an office conveniently located downtown Galt and offering virtual appointments. </a:t>
            </a:r>
          </a:p>
        </p:txBody>
      </p:sp>
      <p:sp>
        <p:nvSpPr>
          <p:cNvPr name="TextBox 13" id="13"/>
          <p:cNvSpPr txBox="true"/>
          <p:nvPr/>
        </p:nvSpPr>
        <p:spPr>
          <a:xfrm rot="0">
            <a:off x="533400" y="9996805"/>
            <a:ext cx="4575453" cy="428625"/>
          </a:xfrm>
          <a:prstGeom prst="rect">
            <a:avLst/>
          </a:prstGeom>
        </p:spPr>
        <p:txBody>
          <a:bodyPr anchor="t" rtlCol="false" tIns="0" lIns="0" bIns="0" rIns="0">
            <a:spAutoFit/>
          </a:bodyPr>
          <a:lstStyle/>
          <a:p>
            <a:pPr algn="ctr">
              <a:lnSpc>
                <a:spcPts val="3300"/>
              </a:lnSpc>
              <a:spcBef>
                <a:spcPct val="0"/>
              </a:spcBef>
            </a:pPr>
            <a:r>
              <a:rPr lang="en-US" b="true" sz="2750" u="sng">
                <a:solidFill>
                  <a:srgbClr val="2E2E2E"/>
                </a:solidFill>
                <a:latin typeface="Anonymous Pro Bold"/>
                <a:ea typeface="Anonymous Pro Bold"/>
                <a:cs typeface="Anonymous Pro Bold"/>
                <a:sym typeface="Anonymous Pro Bold"/>
                <a:hlinkClick r:id="rId8" tooltip="http://www.affectivewellness.ca"/>
              </a:rPr>
              <a:t>www.affectivewellness.ca</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TextBox 3" id="3"/>
          <p:cNvSpPr txBox="true"/>
          <p:nvPr/>
        </p:nvSpPr>
        <p:spPr>
          <a:xfrm rot="0">
            <a:off x="1028700" y="990600"/>
            <a:ext cx="8724900" cy="390525"/>
          </a:xfrm>
          <a:prstGeom prst="rect">
            <a:avLst/>
          </a:prstGeom>
        </p:spPr>
        <p:txBody>
          <a:bodyPr anchor="t" rtlCol="false" tIns="0" lIns="0" bIns="0" rIns="0">
            <a:spAutoFit/>
          </a:bodyPr>
          <a:lstStyle/>
          <a:p>
            <a:pPr algn="r">
              <a:lnSpc>
                <a:spcPts val="2816"/>
              </a:lnSpc>
              <a:spcBef>
                <a:spcPct val="0"/>
              </a:spcBef>
            </a:pPr>
            <a:r>
              <a:rPr lang="en-US" sz="2346">
                <a:solidFill>
                  <a:srgbClr val="2E2E2E"/>
                </a:solidFill>
                <a:latin typeface="Horizon"/>
                <a:ea typeface="Horizon"/>
                <a:cs typeface="Horizon"/>
                <a:sym typeface="Horizon"/>
              </a:rPr>
              <a:t>queer affirming services</a:t>
            </a:r>
          </a:p>
        </p:txBody>
      </p:sp>
      <p:sp>
        <p:nvSpPr>
          <p:cNvPr name="Freeform 4" id="4">
            <a:hlinkClick r:id="rId4" tooltip="http://stewartcounselling.com"/>
          </p:cNvPr>
          <p:cNvSpPr/>
          <p:nvPr/>
        </p:nvSpPr>
        <p:spPr>
          <a:xfrm flipH="false" flipV="false" rot="0">
            <a:off x="-2363074" y="1946544"/>
            <a:ext cx="15013147" cy="5832593"/>
          </a:xfrm>
          <a:custGeom>
            <a:avLst/>
            <a:gdLst/>
            <a:ahLst/>
            <a:cxnLst/>
            <a:rect r="r" b="b" t="t" l="l"/>
            <a:pathLst>
              <a:path h="5832593" w="15013147">
                <a:moveTo>
                  <a:pt x="0" y="0"/>
                </a:moveTo>
                <a:lnTo>
                  <a:pt x="15013148" y="0"/>
                </a:lnTo>
                <a:lnTo>
                  <a:pt x="15013148" y="5832594"/>
                </a:lnTo>
                <a:lnTo>
                  <a:pt x="0" y="5832594"/>
                </a:lnTo>
                <a:lnTo>
                  <a:pt x="0" y="0"/>
                </a:lnTo>
                <a:close/>
              </a:path>
            </a:pathLst>
          </a:custGeom>
          <a:blipFill>
            <a:blip r:embed="rId3">
              <a:alphaModFix amt="80000"/>
            </a:blip>
            <a:stretch>
              <a:fillRect l="0" t="-16924" r="0" b="-16924"/>
            </a:stretch>
          </a:blipFill>
        </p:spPr>
      </p:sp>
      <p:sp>
        <p:nvSpPr>
          <p:cNvPr name="TextBox 5" id="5"/>
          <p:cNvSpPr txBox="true"/>
          <p:nvPr/>
        </p:nvSpPr>
        <p:spPr>
          <a:xfrm rot="0">
            <a:off x="533400" y="3201289"/>
            <a:ext cx="8724900" cy="390525"/>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HONEY EVENTS &amp; DESIGN</a:t>
            </a:r>
          </a:p>
        </p:txBody>
      </p:sp>
      <p:sp>
        <p:nvSpPr>
          <p:cNvPr name="TextBox 6" id="6"/>
          <p:cNvSpPr txBox="true"/>
          <p:nvPr/>
        </p:nvSpPr>
        <p:spPr>
          <a:xfrm rot="0">
            <a:off x="533400" y="4223004"/>
            <a:ext cx="9753600" cy="1976755"/>
          </a:xfrm>
          <a:prstGeom prst="rect">
            <a:avLst/>
          </a:prstGeom>
        </p:spPr>
        <p:txBody>
          <a:bodyPr anchor="t" rtlCol="false" tIns="0" lIns="0" bIns="0" rIns="0">
            <a:spAutoFit/>
          </a:bodyPr>
          <a:lstStyle/>
          <a:p>
            <a:pPr algn="l">
              <a:lnSpc>
                <a:spcPts val="3919"/>
              </a:lnSpc>
            </a:pPr>
            <a:r>
              <a:rPr lang="en-US" sz="2799">
                <a:solidFill>
                  <a:srgbClr val="2E2E2E"/>
                </a:solidFill>
                <a:latin typeface="Anonymous Pro"/>
                <a:ea typeface="Anonymous Pro"/>
                <a:cs typeface="Anonymous Pro"/>
                <a:sym typeface="Anonymous Pro"/>
              </a:rPr>
              <a:t>HONEY Events &amp; Design is a queer-owned, design-forward event planning studio rooted in creativity, connection, and unapologetic self-expression.</a:t>
            </a:r>
          </a:p>
        </p:txBody>
      </p:sp>
      <p:sp>
        <p:nvSpPr>
          <p:cNvPr name="TextBox 7" id="7"/>
          <p:cNvSpPr txBox="true"/>
          <p:nvPr/>
        </p:nvSpPr>
        <p:spPr>
          <a:xfrm rot="0">
            <a:off x="533400" y="6612087"/>
            <a:ext cx="3427095" cy="409575"/>
          </a:xfrm>
          <a:prstGeom prst="rect">
            <a:avLst/>
          </a:prstGeom>
        </p:spPr>
        <p:txBody>
          <a:bodyPr anchor="t" rtlCol="false" tIns="0" lIns="0" bIns="0" rIns="0">
            <a:spAutoFit/>
          </a:bodyPr>
          <a:lstStyle/>
          <a:p>
            <a:pPr algn="ctr">
              <a:lnSpc>
                <a:spcPts val="3296"/>
              </a:lnSpc>
              <a:spcBef>
                <a:spcPct val="0"/>
              </a:spcBef>
            </a:pPr>
            <a:r>
              <a:rPr lang="en-US" b="true" sz="2746" u="sng">
                <a:solidFill>
                  <a:srgbClr val="2E2E2E"/>
                </a:solidFill>
                <a:latin typeface="Anonymous Pro Bold"/>
                <a:ea typeface="Anonymous Pro Bold"/>
                <a:cs typeface="Anonymous Pro Bold"/>
                <a:sym typeface="Anonymous Pro Bold"/>
                <a:hlinkClick r:id="rId5" tooltip="http://www.honeyevents.ca"/>
              </a:rPr>
              <a:t>ww</a:t>
            </a:r>
            <a:r>
              <a:rPr lang="en-US" b="true" sz="2746" u="sng">
                <a:solidFill>
                  <a:srgbClr val="2E2E2E"/>
                </a:solidFill>
                <a:latin typeface="Anonymous Pro Bold"/>
                <a:ea typeface="Anonymous Pro Bold"/>
                <a:cs typeface="Anonymous Pro Bold"/>
                <a:sym typeface="Anonymous Pro Bold"/>
                <a:hlinkClick r:id="rId6" tooltip="http://www.honeyevents.ca"/>
              </a:rPr>
              <a:t>w.honeyevents.ca</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grpSp>
        <p:nvGrpSpPr>
          <p:cNvPr name="Group 3" id="3"/>
          <p:cNvGrpSpPr>
            <a:grpSpLocks noChangeAspect="true"/>
          </p:cNvGrpSpPr>
          <p:nvPr/>
        </p:nvGrpSpPr>
        <p:grpSpPr>
          <a:xfrm rot="0">
            <a:off x="8081193" y="6042696"/>
            <a:ext cx="1672407" cy="1672407"/>
            <a:chOff x="0" y="0"/>
            <a:chExt cx="19050000" cy="19050000"/>
          </a:xfrm>
        </p:grpSpPr>
        <p:sp>
          <p:nvSpPr>
            <p:cNvPr name="Freeform 4" id="4"/>
            <p:cNvSpPr/>
            <p:nvPr/>
          </p:nvSpPr>
          <p:spPr>
            <a:xfrm flipH="false" flipV="false" rot="0">
              <a:off x="741564" y="780669"/>
              <a:ext cx="17566872" cy="17488662"/>
            </a:xfrm>
            <a:custGeom>
              <a:avLst/>
              <a:gdLst/>
              <a:ahLst/>
              <a:cxnLst/>
              <a:rect r="r" b="b" t="t" l="l"/>
              <a:pathLst>
                <a:path h="17488662" w="17566872">
                  <a:moveTo>
                    <a:pt x="8783436" y="88"/>
                  </a:moveTo>
                  <a:cubicBezTo>
                    <a:pt x="5650103" y="-13925"/>
                    <a:pt x="2748769" y="1649647"/>
                    <a:pt x="1178044" y="4360882"/>
                  </a:cubicBezTo>
                  <a:cubicBezTo>
                    <a:pt x="-392682" y="7072116"/>
                    <a:pt x="-392682" y="10416545"/>
                    <a:pt x="1178044" y="13127780"/>
                  </a:cubicBezTo>
                  <a:cubicBezTo>
                    <a:pt x="2748769" y="15839014"/>
                    <a:pt x="5650103" y="17502587"/>
                    <a:pt x="8783436" y="17488574"/>
                  </a:cubicBezTo>
                  <a:cubicBezTo>
                    <a:pt x="11916769" y="17502587"/>
                    <a:pt x="14818102" y="15839014"/>
                    <a:pt x="16388828" y="13127780"/>
                  </a:cubicBezTo>
                  <a:cubicBezTo>
                    <a:pt x="17959553" y="10416545"/>
                    <a:pt x="17959553" y="7072116"/>
                    <a:pt x="16388828" y="4360882"/>
                  </a:cubicBezTo>
                  <a:cubicBezTo>
                    <a:pt x="14818102" y="1649647"/>
                    <a:pt x="11916769" y="-13925"/>
                    <a:pt x="8783436" y="88"/>
                  </a:cubicBezTo>
                  <a:close/>
                </a:path>
              </a:pathLst>
            </a:custGeom>
            <a:blipFill>
              <a:blip r:embed="rId3"/>
              <a:stretch>
                <a:fillRect l="223" t="0" r="223" b="0"/>
              </a:stretch>
            </a:blipFill>
          </p:spPr>
        </p:sp>
        <p:sp>
          <p:nvSpPr>
            <p:cNvPr name="Freeform 5" id="5"/>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4"/>
              <a:stretch>
                <a:fillRect l="0" t="0" r="0" b="0"/>
              </a:stretch>
            </a:blipFill>
          </p:spPr>
        </p:sp>
      </p:grpSp>
      <p:sp>
        <p:nvSpPr>
          <p:cNvPr name="TextBox 6" id="6"/>
          <p:cNvSpPr txBox="true"/>
          <p:nvPr/>
        </p:nvSpPr>
        <p:spPr>
          <a:xfrm rot="0">
            <a:off x="1028700" y="990600"/>
            <a:ext cx="8724900" cy="390525"/>
          </a:xfrm>
          <a:prstGeom prst="rect">
            <a:avLst/>
          </a:prstGeom>
        </p:spPr>
        <p:txBody>
          <a:bodyPr anchor="t" rtlCol="false" tIns="0" lIns="0" bIns="0" rIns="0">
            <a:spAutoFit/>
          </a:bodyPr>
          <a:lstStyle/>
          <a:p>
            <a:pPr algn="r">
              <a:lnSpc>
                <a:spcPts val="2816"/>
              </a:lnSpc>
              <a:spcBef>
                <a:spcPct val="0"/>
              </a:spcBef>
            </a:pPr>
            <a:r>
              <a:rPr lang="en-US" sz="2346">
                <a:solidFill>
                  <a:srgbClr val="2E2E2E"/>
                </a:solidFill>
                <a:latin typeface="Horizon"/>
                <a:ea typeface="Horizon"/>
                <a:cs typeface="Horizon"/>
                <a:sym typeface="Horizon"/>
              </a:rPr>
              <a:t>advocacy</a:t>
            </a:r>
          </a:p>
        </p:txBody>
      </p:sp>
      <p:sp>
        <p:nvSpPr>
          <p:cNvPr name="TextBox 7" id="7"/>
          <p:cNvSpPr txBox="true"/>
          <p:nvPr/>
        </p:nvSpPr>
        <p:spPr>
          <a:xfrm rot="0">
            <a:off x="533400" y="2792281"/>
            <a:ext cx="8724900" cy="390525"/>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kw queers for palestine</a:t>
            </a:r>
          </a:p>
        </p:txBody>
      </p:sp>
      <p:sp>
        <p:nvSpPr>
          <p:cNvPr name="TextBox 8" id="8"/>
          <p:cNvSpPr txBox="true"/>
          <p:nvPr/>
        </p:nvSpPr>
        <p:spPr>
          <a:xfrm rot="0">
            <a:off x="533400" y="3411482"/>
            <a:ext cx="9753600" cy="2967355"/>
          </a:xfrm>
          <a:prstGeom prst="rect">
            <a:avLst/>
          </a:prstGeom>
        </p:spPr>
        <p:txBody>
          <a:bodyPr anchor="t" rtlCol="false" tIns="0" lIns="0" bIns="0" rIns="0">
            <a:spAutoFit/>
          </a:bodyPr>
          <a:lstStyle/>
          <a:p>
            <a:pPr algn="l">
              <a:lnSpc>
                <a:spcPts val="3919"/>
              </a:lnSpc>
            </a:pPr>
            <a:r>
              <a:rPr lang="en-US" sz="2799">
                <a:solidFill>
                  <a:srgbClr val="2E2E2E"/>
                </a:solidFill>
                <a:latin typeface="Anonymous Pro"/>
                <a:ea typeface="Anonymous Pro"/>
                <a:cs typeface="Anonymous Pro"/>
                <a:sym typeface="Anonymous Pro"/>
              </a:rPr>
              <a:t>We are a group of Queer folks who refuse to let our MPs “pinkwash” genocide. We focus on building Queer solidarity for Palestine in the Waterloo Region. Join us and help let MP candidates know: we won’t show up for them, if they don’t show up for Palestine!</a:t>
            </a:r>
          </a:p>
        </p:txBody>
      </p:sp>
      <p:sp>
        <p:nvSpPr>
          <p:cNvPr name="TextBox 9" id="9"/>
          <p:cNvSpPr txBox="true"/>
          <p:nvPr/>
        </p:nvSpPr>
        <p:spPr>
          <a:xfrm rot="0">
            <a:off x="533400" y="6674112"/>
            <a:ext cx="7774343" cy="409575"/>
          </a:xfrm>
          <a:prstGeom prst="rect">
            <a:avLst/>
          </a:prstGeom>
        </p:spPr>
        <p:txBody>
          <a:bodyPr anchor="t" rtlCol="false" tIns="0" lIns="0" bIns="0" rIns="0">
            <a:spAutoFit/>
          </a:bodyPr>
          <a:lstStyle/>
          <a:p>
            <a:pPr algn="l">
              <a:lnSpc>
                <a:spcPts val="3296"/>
              </a:lnSpc>
              <a:spcBef>
                <a:spcPct val="0"/>
              </a:spcBef>
            </a:pPr>
            <a:r>
              <a:rPr lang="en-US" b="true" sz="2746">
                <a:solidFill>
                  <a:srgbClr val="2E2E2E"/>
                </a:solidFill>
                <a:latin typeface="Anonymous Pro Bold"/>
                <a:ea typeface="Anonymous Pro Bold"/>
                <a:cs typeface="Anonymous Pro Bold"/>
                <a:sym typeface="Anonymous Pro Bold"/>
              </a:rPr>
              <a:t>@palesti</a:t>
            </a:r>
            <a:r>
              <a:rPr lang="en-US" b="true" sz="2746">
                <a:solidFill>
                  <a:srgbClr val="2E2E2E"/>
                </a:solidFill>
                <a:latin typeface="Anonymous Pro Bold"/>
                <a:ea typeface="Anonymous Pro Bold"/>
                <a:cs typeface="Anonymous Pro Bold"/>
                <a:sym typeface="Anonymous Pro Bold"/>
              </a:rPr>
              <a:t>nesolidaritykw on Instagram </a:t>
            </a:r>
          </a:p>
        </p:txBody>
      </p:sp>
      <p:sp>
        <p:nvSpPr>
          <p:cNvPr name="Freeform 10" id="10">
            <a:hlinkClick r:id="rId6" tooltip="http://stewartcounselling.com"/>
          </p:cNvPr>
          <p:cNvSpPr/>
          <p:nvPr/>
        </p:nvSpPr>
        <p:spPr>
          <a:xfrm flipH="false" flipV="false" rot="0">
            <a:off x="-2206157" y="8222945"/>
            <a:ext cx="13389867" cy="5201950"/>
          </a:xfrm>
          <a:custGeom>
            <a:avLst/>
            <a:gdLst/>
            <a:ahLst/>
            <a:cxnLst/>
            <a:rect r="r" b="b" t="t" l="l"/>
            <a:pathLst>
              <a:path h="5201950" w="13389867">
                <a:moveTo>
                  <a:pt x="0" y="0"/>
                </a:moveTo>
                <a:lnTo>
                  <a:pt x="13389867" y="0"/>
                </a:lnTo>
                <a:lnTo>
                  <a:pt x="13389867" y="5201950"/>
                </a:lnTo>
                <a:lnTo>
                  <a:pt x="0" y="5201950"/>
                </a:lnTo>
                <a:lnTo>
                  <a:pt x="0" y="0"/>
                </a:lnTo>
                <a:close/>
              </a:path>
            </a:pathLst>
          </a:custGeom>
          <a:blipFill>
            <a:blip r:embed="rId5">
              <a:alphaModFix amt="80000"/>
            </a:blip>
            <a:stretch>
              <a:fillRect l="0" t="-16924" r="0" b="-16924"/>
            </a:stretch>
          </a:blipFill>
        </p:spPr>
      </p:sp>
      <p:sp>
        <p:nvSpPr>
          <p:cNvPr name="TextBox 11" id="11"/>
          <p:cNvSpPr txBox="true"/>
          <p:nvPr/>
        </p:nvSpPr>
        <p:spPr>
          <a:xfrm rot="0">
            <a:off x="533400" y="9126259"/>
            <a:ext cx="8724900" cy="390525"/>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the transcanada project</a:t>
            </a:r>
          </a:p>
        </p:txBody>
      </p:sp>
      <p:sp>
        <p:nvSpPr>
          <p:cNvPr name="TextBox 12" id="12"/>
          <p:cNvSpPr txBox="true"/>
          <p:nvPr/>
        </p:nvSpPr>
        <p:spPr>
          <a:xfrm rot="0">
            <a:off x="533400" y="10065296"/>
            <a:ext cx="9220200" cy="847725"/>
          </a:xfrm>
          <a:prstGeom prst="rect">
            <a:avLst/>
          </a:prstGeom>
        </p:spPr>
        <p:txBody>
          <a:bodyPr anchor="t" rtlCol="false" tIns="0" lIns="0" bIns="0" rIns="0">
            <a:spAutoFit/>
          </a:bodyPr>
          <a:lstStyle/>
          <a:p>
            <a:pPr algn="l">
              <a:lnSpc>
                <a:spcPts val="3359"/>
              </a:lnSpc>
              <a:spcBef>
                <a:spcPct val="0"/>
              </a:spcBef>
            </a:pPr>
            <a:r>
              <a:rPr lang="en-US" sz="2799">
                <a:solidFill>
                  <a:srgbClr val="2E2E2E"/>
                </a:solidFill>
                <a:latin typeface="Anonymous Pro"/>
                <a:ea typeface="Anonymous Pro"/>
                <a:cs typeface="Anonymous Pro"/>
                <a:sym typeface="Anonymous Pro"/>
              </a:rPr>
              <a:t>E</a:t>
            </a:r>
            <a:r>
              <a:rPr lang="en-US" sz="2799">
                <a:solidFill>
                  <a:srgbClr val="2E2E2E"/>
                </a:solidFill>
                <a:latin typeface="Anonymous Pro"/>
                <a:ea typeface="Anonymous Pro"/>
                <a:cs typeface="Anonymous Pro"/>
                <a:sym typeface="Anonymous Pro"/>
              </a:rPr>
              <a:t>ducational resources, sharing the stories of transgender Canadians.</a:t>
            </a:r>
          </a:p>
        </p:txBody>
      </p:sp>
      <p:sp>
        <p:nvSpPr>
          <p:cNvPr name="TextBox 13" id="13"/>
          <p:cNvSpPr txBox="true"/>
          <p:nvPr/>
        </p:nvSpPr>
        <p:spPr>
          <a:xfrm rot="0">
            <a:off x="533400" y="11420475"/>
            <a:ext cx="7774343" cy="409575"/>
          </a:xfrm>
          <a:prstGeom prst="rect">
            <a:avLst/>
          </a:prstGeom>
        </p:spPr>
        <p:txBody>
          <a:bodyPr anchor="t" rtlCol="false" tIns="0" lIns="0" bIns="0" rIns="0">
            <a:spAutoFit/>
          </a:bodyPr>
          <a:lstStyle/>
          <a:p>
            <a:pPr algn="l">
              <a:lnSpc>
                <a:spcPts val="3296"/>
              </a:lnSpc>
            </a:pPr>
            <a:r>
              <a:rPr lang="en-US" b="true" sz="2746" u="sng">
                <a:solidFill>
                  <a:srgbClr val="2E2E2E"/>
                </a:solidFill>
                <a:latin typeface="Anonymous Pro Bold"/>
                <a:ea typeface="Anonymous Pro Bold"/>
                <a:cs typeface="Anonymous Pro Bold"/>
                <a:sym typeface="Anonymous Pro Bold"/>
                <a:hlinkClick r:id="rId7" tooltip="http://www.transcanadaproject.ca"/>
              </a:rPr>
              <a:t>www.transcanadaproject.ca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TextBox 3" id="3"/>
          <p:cNvSpPr txBox="true"/>
          <p:nvPr/>
        </p:nvSpPr>
        <p:spPr>
          <a:xfrm rot="0">
            <a:off x="1028700" y="990600"/>
            <a:ext cx="8724900" cy="390525"/>
          </a:xfrm>
          <a:prstGeom prst="rect">
            <a:avLst/>
          </a:prstGeom>
        </p:spPr>
        <p:txBody>
          <a:bodyPr anchor="t" rtlCol="false" tIns="0" lIns="0" bIns="0" rIns="0">
            <a:spAutoFit/>
          </a:bodyPr>
          <a:lstStyle/>
          <a:p>
            <a:pPr algn="r">
              <a:lnSpc>
                <a:spcPts val="2816"/>
              </a:lnSpc>
              <a:spcBef>
                <a:spcPct val="0"/>
              </a:spcBef>
            </a:pPr>
            <a:r>
              <a:rPr lang="en-US" sz="2346">
                <a:solidFill>
                  <a:srgbClr val="2E2E2E"/>
                </a:solidFill>
                <a:latin typeface="Horizon"/>
                <a:ea typeface="Horizon"/>
                <a:cs typeface="Horizon"/>
                <a:sym typeface="Horizon"/>
              </a:rPr>
              <a:t>advocacy</a:t>
            </a:r>
          </a:p>
        </p:txBody>
      </p:sp>
      <p:sp>
        <p:nvSpPr>
          <p:cNvPr name="Freeform 4" id="4">
            <a:hlinkClick r:id="rId4" tooltip="http://stewartcounselling.com"/>
          </p:cNvPr>
          <p:cNvSpPr/>
          <p:nvPr/>
        </p:nvSpPr>
        <p:spPr>
          <a:xfrm flipH="false" flipV="false" rot="0">
            <a:off x="-9614806" y="1895106"/>
            <a:ext cx="25128073" cy="9664886"/>
          </a:xfrm>
          <a:custGeom>
            <a:avLst/>
            <a:gdLst/>
            <a:ahLst/>
            <a:cxnLst/>
            <a:rect r="r" b="b" t="t" l="l"/>
            <a:pathLst>
              <a:path h="9664886" w="25128073">
                <a:moveTo>
                  <a:pt x="0" y="0"/>
                </a:moveTo>
                <a:lnTo>
                  <a:pt x="25128073" y="0"/>
                </a:lnTo>
                <a:lnTo>
                  <a:pt x="25128073" y="9664886"/>
                </a:lnTo>
                <a:lnTo>
                  <a:pt x="0" y="9664886"/>
                </a:lnTo>
                <a:lnTo>
                  <a:pt x="0" y="0"/>
                </a:lnTo>
                <a:close/>
              </a:path>
            </a:pathLst>
          </a:custGeom>
          <a:blipFill>
            <a:blip r:embed="rId3">
              <a:alphaModFix amt="60000"/>
            </a:blip>
            <a:stretch>
              <a:fillRect l="0" t="-17094" r="0" b="-18101"/>
            </a:stretch>
          </a:blipFill>
        </p:spPr>
      </p:sp>
      <p:sp>
        <p:nvSpPr>
          <p:cNvPr name="TextBox 5" id="5"/>
          <p:cNvSpPr txBox="true"/>
          <p:nvPr/>
        </p:nvSpPr>
        <p:spPr>
          <a:xfrm rot="0">
            <a:off x="533400" y="3201289"/>
            <a:ext cx="8724900" cy="390525"/>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RNAO</a:t>
            </a:r>
          </a:p>
        </p:txBody>
      </p:sp>
      <p:sp>
        <p:nvSpPr>
          <p:cNvPr name="TextBox 6" id="6"/>
          <p:cNvSpPr txBox="true"/>
          <p:nvPr/>
        </p:nvSpPr>
        <p:spPr>
          <a:xfrm rot="0">
            <a:off x="533400" y="4223004"/>
            <a:ext cx="9753600" cy="4948555"/>
          </a:xfrm>
          <a:prstGeom prst="rect">
            <a:avLst/>
          </a:prstGeom>
        </p:spPr>
        <p:txBody>
          <a:bodyPr anchor="t" rtlCol="false" tIns="0" lIns="0" bIns="0" rIns="0">
            <a:spAutoFit/>
          </a:bodyPr>
          <a:lstStyle/>
          <a:p>
            <a:pPr algn="l">
              <a:lnSpc>
                <a:spcPts val="3919"/>
              </a:lnSpc>
            </a:pPr>
            <a:r>
              <a:rPr lang="en-US" sz="2799">
                <a:solidFill>
                  <a:srgbClr val="2E2E2E"/>
                </a:solidFill>
                <a:latin typeface="Anonymous Pro"/>
                <a:ea typeface="Anonymous Pro"/>
                <a:cs typeface="Anonymous Pro"/>
                <a:sym typeface="Anonymous Pro"/>
              </a:rPr>
              <a:t>RNAO is deeply committed to advancing health equity, inclusion, and social justice.</a:t>
            </a:r>
          </a:p>
          <a:p>
            <a:pPr algn="l">
              <a:lnSpc>
                <a:spcPts val="3919"/>
              </a:lnSpc>
            </a:pPr>
            <a:r>
              <a:rPr lang="en-US" sz="2799">
                <a:solidFill>
                  <a:srgbClr val="2E2E2E"/>
                </a:solidFill>
                <a:latin typeface="Anonymous Pro"/>
                <a:ea typeface="Anonymous Pro"/>
                <a:cs typeface="Anonymous Pro"/>
                <a:sym typeface="Anonymous Pro"/>
              </a:rPr>
              <a:t>Through policy advocacy, public education, and member engagement, RNAO works to: </a:t>
            </a:r>
          </a:p>
          <a:p>
            <a:pPr algn="l">
              <a:lnSpc>
                <a:spcPts val="3919"/>
              </a:lnSpc>
            </a:pPr>
          </a:p>
          <a:p>
            <a:pPr algn="l" marL="604519" indent="-302260" lvl="1">
              <a:lnSpc>
                <a:spcPts val="3919"/>
              </a:lnSpc>
              <a:buFont typeface="Arial"/>
              <a:buChar char="•"/>
            </a:pPr>
            <a:r>
              <a:rPr lang="en-US" sz="2799">
                <a:solidFill>
                  <a:srgbClr val="2E2E2E"/>
                </a:solidFill>
                <a:latin typeface="Anonymous Pro"/>
                <a:ea typeface="Anonymous Pro"/>
                <a:cs typeface="Anonymous Pro"/>
                <a:sym typeface="Anonymous Pro"/>
              </a:rPr>
              <a:t>Champion inclusive and affirming healthcare practices</a:t>
            </a:r>
          </a:p>
          <a:p>
            <a:pPr algn="l" marL="604519" indent="-302260" lvl="1">
              <a:lnSpc>
                <a:spcPts val="3919"/>
              </a:lnSpc>
              <a:buFont typeface="Arial"/>
              <a:buChar char="•"/>
            </a:pPr>
            <a:r>
              <a:rPr lang="en-US" sz="2799">
                <a:solidFill>
                  <a:srgbClr val="2E2E2E"/>
                </a:solidFill>
                <a:latin typeface="Anonymous Pro"/>
                <a:ea typeface="Anonymous Pro"/>
                <a:cs typeface="Anonymous Pro"/>
                <a:sym typeface="Anonymous Pro"/>
              </a:rPr>
              <a:t>Support 2SLGBTQ+ nurses and clients     </a:t>
            </a:r>
          </a:p>
          <a:p>
            <a:pPr algn="l" marL="604519" indent="-302260" lvl="1">
              <a:lnSpc>
                <a:spcPts val="3919"/>
              </a:lnSpc>
              <a:buFont typeface="Arial"/>
              <a:buChar char="•"/>
            </a:pPr>
            <a:r>
              <a:rPr lang="en-US" sz="2799">
                <a:solidFill>
                  <a:srgbClr val="2E2E2E"/>
                </a:solidFill>
                <a:latin typeface="Anonymous Pro"/>
                <a:ea typeface="Anonymous Pro"/>
                <a:cs typeface="Anonymous Pro"/>
                <a:sym typeface="Anonymous Pro"/>
              </a:rPr>
              <a:t>Provide tools and resources that promote cultural safety and allyship</a:t>
            </a:r>
          </a:p>
        </p:txBody>
      </p:sp>
      <p:sp>
        <p:nvSpPr>
          <p:cNvPr name="TextBox 7" id="7"/>
          <p:cNvSpPr txBox="true"/>
          <p:nvPr/>
        </p:nvSpPr>
        <p:spPr>
          <a:xfrm rot="0">
            <a:off x="533400" y="9866884"/>
            <a:ext cx="2094309" cy="409575"/>
          </a:xfrm>
          <a:prstGeom prst="rect">
            <a:avLst/>
          </a:prstGeom>
        </p:spPr>
        <p:txBody>
          <a:bodyPr anchor="t" rtlCol="false" tIns="0" lIns="0" bIns="0" rIns="0">
            <a:spAutoFit/>
          </a:bodyPr>
          <a:lstStyle/>
          <a:p>
            <a:pPr algn="ctr">
              <a:lnSpc>
                <a:spcPts val="3296"/>
              </a:lnSpc>
            </a:pPr>
            <a:r>
              <a:rPr lang="en-US" b="true" sz="2746" u="sng">
                <a:solidFill>
                  <a:srgbClr val="2E2E2E"/>
                </a:solidFill>
                <a:latin typeface="Anonymous Pro Bold"/>
                <a:ea typeface="Anonymous Pro Bold"/>
                <a:cs typeface="Anonymous Pro Bold"/>
                <a:sym typeface="Anonymous Pro Bold"/>
                <a:hlinkClick r:id="rId5" tooltip="http://www.rnao.ca"/>
              </a:rPr>
              <a:t>www.rnao.ca</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Freeform 3" id="3">
            <a:hlinkClick r:id="rId4" tooltip="http://stewartcounselling.com"/>
          </p:cNvPr>
          <p:cNvSpPr/>
          <p:nvPr/>
        </p:nvSpPr>
        <p:spPr>
          <a:xfrm flipH="false" flipV="false" rot="0">
            <a:off x="-721960" y="1591790"/>
            <a:ext cx="11008960" cy="4460479"/>
          </a:xfrm>
          <a:custGeom>
            <a:avLst/>
            <a:gdLst/>
            <a:ahLst/>
            <a:cxnLst/>
            <a:rect r="r" b="b" t="t" l="l"/>
            <a:pathLst>
              <a:path h="4460479" w="11008960">
                <a:moveTo>
                  <a:pt x="0" y="0"/>
                </a:moveTo>
                <a:lnTo>
                  <a:pt x="11008960" y="0"/>
                </a:lnTo>
                <a:lnTo>
                  <a:pt x="11008960" y="4460479"/>
                </a:lnTo>
                <a:lnTo>
                  <a:pt x="0" y="4460479"/>
                </a:lnTo>
                <a:lnTo>
                  <a:pt x="0" y="0"/>
                </a:lnTo>
                <a:close/>
              </a:path>
            </a:pathLst>
          </a:custGeom>
          <a:blipFill>
            <a:blip r:embed="rId3">
              <a:alphaModFix amt="70000"/>
            </a:blip>
            <a:stretch>
              <a:fillRect l="0" t="-13691" r="-6553" b="-23060"/>
            </a:stretch>
          </a:blipFill>
        </p:spPr>
      </p:sp>
      <p:sp>
        <p:nvSpPr>
          <p:cNvPr name="Freeform 4" id="4"/>
          <p:cNvSpPr/>
          <p:nvPr/>
        </p:nvSpPr>
        <p:spPr>
          <a:xfrm flipH="false" flipV="false" rot="0">
            <a:off x="6664104" y="4411540"/>
            <a:ext cx="3287276" cy="1048798"/>
          </a:xfrm>
          <a:custGeom>
            <a:avLst/>
            <a:gdLst/>
            <a:ahLst/>
            <a:cxnLst/>
            <a:rect r="r" b="b" t="t" l="l"/>
            <a:pathLst>
              <a:path h="1048798" w="3287276">
                <a:moveTo>
                  <a:pt x="0" y="0"/>
                </a:moveTo>
                <a:lnTo>
                  <a:pt x="3287277" y="0"/>
                </a:lnTo>
                <a:lnTo>
                  <a:pt x="3287277" y="1048798"/>
                </a:lnTo>
                <a:lnTo>
                  <a:pt x="0" y="1048798"/>
                </a:lnTo>
                <a:lnTo>
                  <a:pt x="0" y="0"/>
                </a:lnTo>
                <a:close/>
              </a:path>
            </a:pathLst>
          </a:custGeom>
          <a:blipFill>
            <a:blip r:embed="rId5"/>
            <a:stretch>
              <a:fillRect l="0" t="0" r="0" b="0"/>
            </a:stretch>
          </a:blipFill>
        </p:spPr>
      </p:sp>
      <p:sp>
        <p:nvSpPr>
          <p:cNvPr name="TextBox 5" id="5"/>
          <p:cNvSpPr txBox="true"/>
          <p:nvPr/>
        </p:nvSpPr>
        <p:spPr>
          <a:xfrm rot="0">
            <a:off x="1028700" y="990600"/>
            <a:ext cx="8724900" cy="390525"/>
          </a:xfrm>
          <a:prstGeom prst="rect">
            <a:avLst/>
          </a:prstGeom>
        </p:spPr>
        <p:txBody>
          <a:bodyPr anchor="t" rtlCol="false" tIns="0" lIns="0" bIns="0" rIns="0">
            <a:spAutoFit/>
          </a:bodyPr>
          <a:lstStyle/>
          <a:p>
            <a:pPr algn="r">
              <a:lnSpc>
                <a:spcPts val="2816"/>
              </a:lnSpc>
              <a:spcBef>
                <a:spcPct val="0"/>
              </a:spcBef>
            </a:pPr>
            <a:r>
              <a:rPr lang="en-US" sz="2346">
                <a:solidFill>
                  <a:srgbClr val="2E2E2E"/>
                </a:solidFill>
                <a:latin typeface="Horizon"/>
                <a:ea typeface="Horizon"/>
                <a:cs typeface="Horizon"/>
                <a:sym typeface="Horizon"/>
              </a:rPr>
              <a:t>advocacy</a:t>
            </a:r>
          </a:p>
        </p:txBody>
      </p:sp>
      <p:sp>
        <p:nvSpPr>
          <p:cNvPr name="TextBox 6" id="6"/>
          <p:cNvSpPr txBox="true"/>
          <p:nvPr/>
        </p:nvSpPr>
        <p:spPr>
          <a:xfrm rot="0">
            <a:off x="533400" y="2269339"/>
            <a:ext cx="8724900" cy="390525"/>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saving lives with pride</a:t>
            </a:r>
          </a:p>
        </p:txBody>
      </p:sp>
      <p:sp>
        <p:nvSpPr>
          <p:cNvPr name="TextBox 7" id="7"/>
          <p:cNvSpPr txBox="true"/>
          <p:nvPr/>
        </p:nvSpPr>
        <p:spPr>
          <a:xfrm rot="0">
            <a:off x="533400" y="2959184"/>
            <a:ext cx="9220200" cy="1976755"/>
          </a:xfrm>
          <a:prstGeom prst="rect">
            <a:avLst/>
          </a:prstGeom>
        </p:spPr>
        <p:txBody>
          <a:bodyPr anchor="t" rtlCol="false" tIns="0" lIns="0" bIns="0" rIns="0">
            <a:spAutoFit/>
          </a:bodyPr>
          <a:lstStyle/>
          <a:p>
            <a:pPr algn="l">
              <a:lnSpc>
                <a:spcPts val="3919"/>
              </a:lnSpc>
            </a:pPr>
            <a:r>
              <a:rPr lang="en-US" sz="2799">
                <a:solidFill>
                  <a:srgbClr val="2E2E2E"/>
                </a:solidFill>
                <a:latin typeface="Anonymous Pro"/>
                <a:ea typeface="Anonymous Pro"/>
                <a:cs typeface="Anonymous Pro"/>
                <a:sym typeface="Anonymous Pro"/>
              </a:rPr>
              <a:t>Empowering LGBTQ communities to save lives through inclusive blood, stem cell, and organ donation systems.</a:t>
            </a:r>
          </a:p>
          <a:p>
            <a:pPr algn="l">
              <a:lnSpc>
                <a:spcPts val="3919"/>
              </a:lnSpc>
            </a:pPr>
          </a:p>
        </p:txBody>
      </p:sp>
      <p:sp>
        <p:nvSpPr>
          <p:cNvPr name="TextBox 8" id="8"/>
          <p:cNvSpPr txBox="true"/>
          <p:nvPr/>
        </p:nvSpPr>
        <p:spPr>
          <a:xfrm rot="0">
            <a:off x="533400" y="4775746"/>
            <a:ext cx="7774343" cy="409575"/>
          </a:xfrm>
          <a:prstGeom prst="rect">
            <a:avLst/>
          </a:prstGeom>
        </p:spPr>
        <p:txBody>
          <a:bodyPr anchor="t" rtlCol="false" tIns="0" lIns="0" bIns="0" rIns="0">
            <a:spAutoFit/>
          </a:bodyPr>
          <a:lstStyle/>
          <a:p>
            <a:pPr algn="l">
              <a:lnSpc>
                <a:spcPts val="3296"/>
              </a:lnSpc>
              <a:spcBef>
                <a:spcPct val="0"/>
              </a:spcBef>
            </a:pPr>
            <a:r>
              <a:rPr lang="en-US" b="true" sz="2746" u="sng">
                <a:solidFill>
                  <a:srgbClr val="2E2E2E"/>
                </a:solidFill>
                <a:latin typeface="Anonymous Pro Bold"/>
                <a:ea typeface="Anonymous Pro Bold"/>
                <a:cs typeface="Anonymous Pro Bold"/>
                <a:sym typeface="Anonymous Pro Bold"/>
                <a:hlinkClick r:id="rId6" tooltip="https://savingliveswithpride.com"/>
              </a:rPr>
              <a:t>www.savingliveswithpride.com</a:t>
            </a:r>
          </a:p>
        </p:txBody>
      </p:sp>
      <p:sp>
        <p:nvSpPr>
          <p:cNvPr name="TextBox 9" id="9"/>
          <p:cNvSpPr txBox="true"/>
          <p:nvPr/>
        </p:nvSpPr>
        <p:spPr>
          <a:xfrm rot="0">
            <a:off x="533400" y="6652315"/>
            <a:ext cx="8724900" cy="390525"/>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elderdog k-w </a:t>
            </a:r>
          </a:p>
        </p:txBody>
      </p:sp>
      <p:sp>
        <p:nvSpPr>
          <p:cNvPr name="TextBox 10" id="10"/>
          <p:cNvSpPr txBox="true"/>
          <p:nvPr/>
        </p:nvSpPr>
        <p:spPr>
          <a:xfrm rot="0">
            <a:off x="533400" y="7424420"/>
            <a:ext cx="9220200" cy="3957955"/>
          </a:xfrm>
          <a:prstGeom prst="rect">
            <a:avLst/>
          </a:prstGeom>
        </p:spPr>
        <p:txBody>
          <a:bodyPr anchor="t" rtlCol="false" tIns="0" lIns="0" bIns="0" rIns="0">
            <a:spAutoFit/>
          </a:bodyPr>
          <a:lstStyle/>
          <a:p>
            <a:pPr algn="l">
              <a:lnSpc>
                <a:spcPts val="3919"/>
              </a:lnSpc>
            </a:pPr>
            <a:r>
              <a:rPr lang="en-US" sz="2799">
                <a:solidFill>
                  <a:srgbClr val="2E2E2E"/>
                </a:solidFill>
                <a:latin typeface="Anonymous Pro"/>
                <a:ea typeface="Anonymous Pro"/>
                <a:cs typeface="Anonymous Pro"/>
                <a:sym typeface="Anonymous Pro"/>
              </a:rPr>
              <a:t>ElderDog Canada is a national charity that helps older folks keep their dogs by providing free dog care support, short-term fostering, and long-term and perpetuity care for seniors who can no longer keep their dogs. ElderDog is proud to support 2SLGBTQIA clients and be served by volunteers from the 2SLGBTQIA community. </a:t>
            </a:r>
          </a:p>
        </p:txBody>
      </p:sp>
      <p:sp>
        <p:nvSpPr>
          <p:cNvPr name="TextBox 11" id="11"/>
          <p:cNvSpPr txBox="true"/>
          <p:nvPr/>
        </p:nvSpPr>
        <p:spPr>
          <a:xfrm rot="0">
            <a:off x="533400" y="11591925"/>
            <a:ext cx="3998238" cy="409575"/>
          </a:xfrm>
          <a:prstGeom prst="rect">
            <a:avLst/>
          </a:prstGeom>
        </p:spPr>
        <p:txBody>
          <a:bodyPr anchor="t" rtlCol="false" tIns="0" lIns="0" bIns="0" rIns="0">
            <a:spAutoFit/>
          </a:bodyPr>
          <a:lstStyle/>
          <a:p>
            <a:pPr algn="ctr">
              <a:lnSpc>
                <a:spcPts val="3296"/>
              </a:lnSpc>
              <a:spcBef>
                <a:spcPct val="0"/>
              </a:spcBef>
            </a:pPr>
            <a:r>
              <a:rPr lang="en-US" b="true" sz="2746" u="sng">
                <a:solidFill>
                  <a:srgbClr val="2E2E2E"/>
                </a:solidFill>
                <a:latin typeface="Anonymous Pro Bold"/>
                <a:ea typeface="Anonymous Pro Bold"/>
                <a:cs typeface="Anonymous Pro Bold"/>
                <a:sym typeface="Anonymous Pro Bold"/>
                <a:hlinkClick r:id="rId7" tooltip="https://elderdog.ca/about/"/>
              </a:rPr>
              <a:t>www.elderdog.ca/about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TextBox 3" id="3"/>
          <p:cNvSpPr txBox="true"/>
          <p:nvPr/>
        </p:nvSpPr>
        <p:spPr>
          <a:xfrm rot="0">
            <a:off x="1028700" y="990600"/>
            <a:ext cx="8724900" cy="390525"/>
          </a:xfrm>
          <a:prstGeom prst="rect">
            <a:avLst/>
          </a:prstGeom>
        </p:spPr>
        <p:txBody>
          <a:bodyPr anchor="t" rtlCol="false" tIns="0" lIns="0" bIns="0" rIns="0">
            <a:spAutoFit/>
          </a:bodyPr>
          <a:lstStyle/>
          <a:p>
            <a:pPr algn="r">
              <a:lnSpc>
                <a:spcPts val="2816"/>
              </a:lnSpc>
              <a:spcBef>
                <a:spcPct val="0"/>
              </a:spcBef>
            </a:pPr>
            <a:r>
              <a:rPr lang="en-US" sz="2346">
                <a:solidFill>
                  <a:srgbClr val="2E2E2E"/>
                </a:solidFill>
                <a:latin typeface="Horizon"/>
                <a:ea typeface="Horizon"/>
                <a:cs typeface="Horizon"/>
                <a:sym typeface="Horizon"/>
              </a:rPr>
              <a:t>queer inviting CHURCHES</a:t>
            </a:r>
          </a:p>
        </p:txBody>
      </p:sp>
      <p:sp>
        <p:nvSpPr>
          <p:cNvPr name="Freeform 4" id="4">
            <a:hlinkClick r:id="rId4" tooltip="http://stewartcounselling.com"/>
          </p:cNvPr>
          <p:cNvSpPr/>
          <p:nvPr/>
        </p:nvSpPr>
        <p:spPr>
          <a:xfrm flipH="true" flipV="false" rot="0">
            <a:off x="-378273" y="1978015"/>
            <a:ext cx="11726356" cy="3960330"/>
          </a:xfrm>
          <a:custGeom>
            <a:avLst/>
            <a:gdLst/>
            <a:ahLst/>
            <a:cxnLst/>
            <a:rect r="r" b="b" t="t" l="l"/>
            <a:pathLst>
              <a:path h="3960330" w="11726356">
                <a:moveTo>
                  <a:pt x="11726356" y="0"/>
                </a:moveTo>
                <a:lnTo>
                  <a:pt x="0" y="0"/>
                </a:lnTo>
                <a:lnTo>
                  <a:pt x="0" y="3960330"/>
                </a:lnTo>
                <a:lnTo>
                  <a:pt x="11726356" y="3960330"/>
                </a:lnTo>
                <a:lnTo>
                  <a:pt x="11726356" y="0"/>
                </a:lnTo>
                <a:close/>
              </a:path>
            </a:pathLst>
          </a:custGeom>
          <a:blipFill>
            <a:blip r:embed="rId3">
              <a:alphaModFix amt="80000"/>
            </a:blip>
            <a:stretch>
              <a:fillRect l="0" t="-26984" r="0" b="-26984"/>
            </a:stretch>
          </a:blipFill>
        </p:spPr>
      </p:sp>
      <p:sp>
        <p:nvSpPr>
          <p:cNvPr name="TextBox 5" id="5"/>
          <p:cNvSpPr txBox="true"/>
          <p:nvPr/>
        </p:nvSpPr>
        <p:spPr>
          <a:xfrm rot="0">
            <a:off x="533400" y="3201289"/>
            <a:ext cx="8724900" cy="390525"/>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first united church, waterloo</a:t>
            </a:r>
          </a:p>
        </p:txBody>
      </p:sp>
      <p:sp>
        <p:nvSpPr>
          <p:cNvPr name="TextBox 6" id="6"/>
          <p:cNvSpPr txBox="true"/>
          <p:nvPr/>
        </p:nvSpPr>
        <p:spPr>
          <a:xfrm rot="0">
            <a:off x="533400" y="4088879"/>
            <a:ext cx="5391150" cy="409575"/>
          </a:xfrm>
          <a:prstGeom prst="rect">
            <a:avLst/>
          </a:prstGeom>
        </p:spPr>
        <p:txBody>
          <a:bodyPr anchor="t" rtlCol="false" tIns="0" lIns="0" bIns="0" rIns="0">
            <a:spAutoFit/>
          </a:bodyPr>
          <a:lstStyle/>
          <a:p>
            <a:pPr algn="l">
              <a:lnSpc>
                <a:spcPts val="3296"/>
              </a:lnSpc>
              <a:spcBef>
                <a:spcPct val="0"/>
              </a:spcBef>
            </a:pPr>
            <a:r>
              <a:rPr lang="en-US" b="true" sz="2746" u="sng">
                <a:solidFill>
                  <a:srgbClr val="2E2E2E"/>
                </a:solidFill>
                <a:latin typeface="Anonymous Pro Bold"/>
                <a:ea typeface="Anonymous Pro Bold"/>
                <a:cs typeface="Anonymous Pro Bold"/>
                <a:sym typeface="Anonymous Pro Bold"/>
                <a:hlinkClick r:id="rId5" tooltip="https://www.firstunitedchurch.ca"/>
              </a:rPr>
              <a:t>www.firstunitedchurch.ca</a:t>
            </a:r>
          </a:p>
        </p:txBody>
      </p:sp>
      <p:sp>
        <p:nvSpPr>
          <p:cNvPr name="TextBox 7" id="7"/>
          <p:cNvSpPr txBox="true"/>
          <p:nvPr/>
        </p:nvSpPr>
        <p:spPr>
          <a:xfrm rot="0">
            <a:off x="533400" y="6553246"/>
            <a:ext cx="8724900" cy="742950"/>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parkminster united church, waterloo</a:t>
            </a:r>
          </a:p>
        </p:txBody>
      </p:sp>
      <p:sp>
        <p:nvSpPr>
          <p:cNvPr name="TextBox 8" id="8"/>
          <p:cNvSpPr txBox="true"/>
          <p:nvPr/>
        </p:nvSpPr>
        <p:spPr>
          <a:xfrm rot="0">
            <a:off x="533400" y="7791496"/>
            <a:ext cx="5391150" cy="409575"/>
          </a:xfrm>
          <a:prstGeom prst="rect">
            <a:avLst/>
          </a:prstGeom>
        </p:spPr>
        <p:txBody>
          <a:bodyPr anchor="t" rtlCol="false" tIns="0" lIns="0" bIns="0" rIns="0">
            <a:spAutoFit/>
          </a:bodyPr>
          <a:lstStyle/>
          <a:p>
            <a:pPr algn="l">
              <a:lnSpc>
                <a:spcPts val="3296"/>
              </a:lnSpc>
            </a:pPr>
            <a:r>
              <a:rPr lang="en-US" b="true" sz="2746" u="sng">
                <a:solidFill>
                  <a:srgbClr val="2E2E2E"/>
                </a:solidFill>
                <a:latin typeface="Anonymous Pro Bold"/>
                <a:ea typeface="Anonymous Pro Bold"/>
                <a:cs typeface="Anonymous Pro Bold"/>
                <a:sym typeface="Anonymous Pro Bold"/>
                <a:hlinkClick r:id="rId6" tooltip="https://www.parkuc.ca"/>
              </a:rPr>
              <a:t>www.parkuc.ca</a:t>
            </a:r>
          </a:p>
        </p:txBody>
      </p:sp>
      <p:sp>
        <p:nvSpPr>
          <p:cNvPr name="Freeform 9" id="9">
            <a:hlinkClick r:id="rId7" tooltip="http://stewartcounselling.com"/>
          </p:cNvPr>
          <p:cNvSpPr/>
          <p:nvPr/>
        </p:nvSpPr>
        <p:spPr>
          <a:xfrm flipH="false" flipV="false" rot="0">
            <a:off x="-378273" y="8858296"/>
            <a:ext cx="12268561" cy="4143448"/>
          </a:xfrm>
          <a:custGeom>
            <a:avLst/>
            <a:gdLst/>
            <a:ahLst/>
            <a:cxnLst/>
            <a:rect r="r" b="b" t="t" l="l"/>
            <a:pathLst>
              <a:path h="4143448" w="12268561">
                <a:moveTo>
                  <a:pt x="0" y="0"/>
                </a:moveTo>
                <a:lnTo>
                  <a:pt x="12268561" y="0"/>
                </a:lnTo>
                <a:lnTo>
                  <a:pt x="12268561" y="4143448"/>
                </a:lnTo>
                <a:lnTo>
                  <a:pt x="0" y="4143448"/>
                </a:lnTo>
                <a:lnTo>
                  <a:pt x="0" y="0"/>
                </a:lnTo>
                <a:close/>
              </a:path>
            </a:pathLst>
          </a:custGeom>
          <a:blipFill>
            <a:blip r:embed="rId3">
              <a:alphaModFix amt="80000"/>
            </a:blip>
            <a:stretch>
              <a:fillRect l="0" t="-26984" r="0" b="-26984"/>
            </a:stretch>
          </a:blipFill>
        </p:spPr>
      </p:sp>
      <p:sp>
        <p:nvSpPr>
          <p:cNvPr name="TextBox 10" id="10"/>
          <p:cNvSpPr txBox="true"/>
          <p:nvPr/>
        </p:nvSpPr>
        <p:spPr>
          <a:xfrm rot="0">
            <a:off x="533400" y="10264688"/>
            <a:ext cx="8724900" cy="390525"/>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elevation church.,  WATERLOO</a:t>
            </a:r>
          </a:p>
        </p:txBody>
      </p:sp>
      <p:sp>
        <p:nvSpPr>
          <p:cNvPr name="TextBox 11" id="11"/>
          <p:cNvSpPr txBox="true"/>
          <p:nvPr/>
        </p:nvSpPr>
        <p:spPr>
          <a:xfrm rot="0">
            <a:off x="533400" y="11152278"/>
            <a:ext cx="5391150" cy="409575"/>
          </a:xfrm>
          <a:prstGeom prst="rect">
            <a:avLst/>
          </a:prstGeom>
        </p:spPr>
        <p:txBody>
          <a:bodyPr anchor="t" rtlCol="false" tIns="0" lIns="0" bIns="0" rIns="0">
            <a:spAutoFit/>
          </a:bodyPr>
          <a:lstStyle/>
          <a:p>
            <a:pPr algn="l">
              <a:lnSpc>
                <a:spcPts val="3296"/>
              </a:lnSpc>
            </a:pPr>
            <a:r>
              <a:rPr lang="en-US" b="true" sz="2746" u="sng">
                <a:solidFill>
                  <a:srgbClr val="2E2E2E"/>
                </a:solidFill>
                <a:latin typeface="Anonymous Pro Bold"/>
                <a:ea typeface="Anonymous Pro Bold"/>
                <a:cs typeface="Anonymous Pro Bold"/>
                <a:sym typeface="Anonymous Pro Bold"/>
                <a:hlinkClick r:id="rId8" tooltip="https://elevationwaterloo.org"/>
              </a:rPr>
              <a:t>www.elevationwaterloo.org</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TextBox 3" id="3"/>
          <p:cNvSpPr txBox="true"/>
          <p:nvPr/>
        </p:nvSpPr>
        <p:spPr>
          <a:xfrm rot="0">
            <a:off x="1028700" y="990600"/>
            <a:ext cx="8724900" cy="390525"/>
          </a:xfrm>
          <a:prstGeom prst="rect">
            <a:avLst/>
          </a:prstGeom>
        </p:spPr>
        <p:txBody>
          <a:bodyPr anchor="t" rtlCol="false" tIns="0" lIns="0" bIns="0" rIns="0">
            <a:spAutoFit/>
          </a:bodyPr>
          <a:lstStyle/>
          <a:p>
            <a:pPr algn="r">
              <a:lnSpc>
                <a:spcPts val="2816"/>
              </a:lnSpc>
              <a:spcBef>
                <a:spcPct val="0"/>
              </a:spcBef>
            </a:pPr>
            <a:r>
              <a:rPr lang="en-US" sz="2346">
                <a:solidFill>
                  <a:srgbClr val="2E2E2E"/>
                </a:solidFill>
                <a:latin typeface="Horizon"/>
                <a:ea typeface="Horizon"/>
                <a:cs typeface="Horizon"/>
                <a:sym typeface="Horizon"/>
              </a:rPr>
              <a:t>OTHER</a:t>
            </a:r>
          </a:p>
        </p:txBody>
      </p:sp>
      <p:sp>
        <p:nvSpPr>
          <p:cNvPr name="TextBox 4" id="4"/>
          <p:cNvSpPr txBox="true"/>
          <p:nvPr/>
        </p:nvSpPr>
        <p:spPr>
          <a:xfrm rot="0">
            <a:off x="533400" y="2596770"/>
            <a:ext cx="8724900" cy="742950"/>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bread and roses housing co-op, kitchener</a:t>
            </a:r>
          </a:p>
        </p:txBody>
      </p:sp>
      <p:sp>
        <p:nvSpPr>
          <p:cNvPr name="TextBox 5" id="5"/>
          <p:cNvSpPr txBox="true"/>
          <p:nvPr/>
        </p:nvSpPr>
        <p:spPr>
          <a:xfrm rot="0">
            <a:off x="533400" y="5546876"/>
            <a:ext cx="5391150" cy="409575"/>
          </a:xfrm>
          <a:prstGeom prst="rect">
            <a:avLst/>
          </a:prstGeom>
        </p:spPr>
        <p:txBody>
          <a:bodyPr anchor="t" rtlCol="false" tIns="0" lIns="0" bIns="0" rIns="0">
            <a:spAutoFit/>
          </a:bodyPr>
          <a:lstStyle/>
          <a:p>
            <a:pPr algn="l">
              <a:lnSpc>
                <a:spcPts val="3296"/>
              </a:lnSpc>
              <a:spcBef>
                <a:spcPct val="0"/>
              </a:spcBef>
            </a:pPr>
            <a:r>
              <a:rPr lang="en-US" b="true" sz="2746" u="sng">
                <a:solidFill>
                  <a:srgbClr val="2E2E2E"/>
                </a:solidFill>
                <a:latin typeface="Anonymous Pro Bold"/>
                <a:ea typeface="Anonymous Pro Bold"/>
                <a:cs typeface="Anonymous Pro Bold"/>
                <a:sym typeface="Anonymous Pro Bold"/>
                <a:hlinkClick r:id="rId3" tooltip="http://www.breadandroses.coop"/>
              </a:rPr>
              <a:t>www.breadandroses.coop</a:t>
            </a:r>
          </a:p>
        </p:txBody>
      </p:sp>
      <p:sp>
        <p:nvSpPr>
          <p:cNvPr name="TextBox 6" id="6"/>
          <p:cNvSpPr txBox="true"/>
          <p:nvPr/>
        </p:nvSpPr>
        <p:spPr>
          <a:xfrm rot="0">
            <a:off x="533400" y="3771023"/>
            <a:ext cx="8540234" cy="986155"/>
          </a:xfrm>
          <a:prstGeom prst="rect">
            <a:avLst/>
          </a:prstGeom>
        </p:spPr>
        <p:txBody>
          <a:bodyPr anchor="t" rtlCol="false" tIns="0" lIns="0" bIns="0" rIns="0">
            <a:spAutoFit/>
          </a:bodyPr>
          <a:lstStyle/>
          <a:p>
            <a:pPr algn="l">
              <a:lnSpc>
                <a:spcPts val="3919"/>
              </a:lnSpc>
            </a:pPr>
            <a:r>
              <a:rPr lang="en-US" sz="2799">
                <a:solidFill>
                  <a:srgbClr val="2E2E2E"/>
                </a:solidFill>
                <a:latin typeface="Anonymous Pro"/>
                <a:ea typeface="Anonymous Pro"/>
                <a:cs typeface="Anonymous Pro"/>
                <a:sym typeface="Anonymous Pro"/>
              </a:rPr>
              <a:t>Nonprofit housing celebrating diversity. </a:t>
            </a:r>
          </a:p>
          <a:p>
            <a:pPr algn="l">
              <a:lnSpc>
                <a:spcPts val="3919"/>
              </a:lnSpc>
            </a:pPr>
            <a:r>
              <a:rPr lang="en-US" sz="2799">
                <a:solidFill>
                  <a:srgbClr val="2E2E2E"/>
                </a:solidFill>
                <a:latin typeface="Anonymous Pro"/>
                <a:ea typeface="Anonymous Pro"/>
                <a:cs typeface="Anonymous Pro"/>
                <a:sym typeface="Anonymous Pro"/>
              </a:rPr>
              <a:t>Market wait list is accepting applications. </a:t>
            </a:r>
          </a:p>
        </p:txBody>
      </p:sp>
      <p:sp>
        <p:nvSpPr>
          <p:cNvPr name="Freeform 7" id="7">
            <a:hlinkClick r:id="rId5" tooltip="http://stewartcounselling.com"/>
          </p:cNvPr>
          <p:cNvSpPr/>
          <p:nvPr/>
        </p:nvSpPr>
        <p:spPr>
          <a:xfrm flipH="false" flipV="false" rot="0">
            <a:off x="-724081" y="6747026"/>
            <a:ext cx="12268561" cy="5392140"/>
          </a:xfrm>
          <a:custGeom>
            <a:avLst/>
            <a:gdLst/>
            <a:ahLst/>
            <a:cxnLst/>
            <a:rect r="r" b="b" t="t" l="l"/>
            <a:pathLst>
              <a:path h="5392140" w="12268561">
                <a:moveTo>
                  <a:pt x="0" y="0"/>
                </a:moveTo>
                <a:lnTo>
                  <a:pt x="12268562" y="0"/>
                </a:lnTo>
                <a:lnTo>
                  <a:pt x="12268562" y="5392140"/>
                </a:lnTo>
                <a:lnTo>
                  <a:pt x="0" y="5392140"/>
                </a:lnTo>
                <a:lnTo>
                  <a:pt x="0" y="0"/>
                </a:lnTo>
                <a:close/>
              </a:path>
            </a:pathLst>
          </a:custGeom>
          <a:blipFill>
            <a:blip r:embed="rId4">
              <a:alphaModFix amt="80000"/>
            </a:blip>
            <a:stretch>
              <a:fillRect l="-1111" t="-20943" r="-1111" b="0"/>
            </a:stretch>
          </a:blipFill>
        </p:spPr>
      </p:sp>
      <p:sp>
        <p:nvSpPr>
          <p:cNvPr name="TextBox 8" id="8"/>
          <p:cNvSpPr txBox="true"/>
          <p:nvPr/>
        </p:nvSpPr>
        <p:spPr>
          <a:xfrm rot="0">
            <a:off x="533400" y="7175651"/>
            <a:ext cx="8724900" cy="390525"/>
          </a:xfrm>
          <a:prstGeom prst="rect">
            <a:avLst/>
          </a:prstGeom>
        </p:spPr>
        <p:txBody>
          <a:bodyPr anchor="t" rtlCol="false" tIns="0" lIns="0" bIns="0" rIns="0">
            <a:spAutoFit/>
          </a:bodyPr>
          <a:lstStyle/>
          <a:p>
            <a:pPr algn="l">
              <a:lnSpc>
                <a:spcPts val="2816"/>
              </a:lnSpc>
              <a:spcBef>
                <a:spcPct val="0"/>
              </a:spcBef>
            </a:pPr>
            <a:r>
              <a:rPr lang="en-US" sz="2346">
                <a:solidFill>
                  <a:srgbClr val="2E2E2E"/>
                </a:solidFill>
                <a:latin typeface="Horizon"/>
                <a:ea typeface="Horizon"/>
                <a:cs typeface="Horizon"/>
                <a:sym typeface="Horizon"/>
              </a:rPr>
              <a:t>murdoch travel, WATERLOO</a:t>
            </a:r>
          </a:p>
        </p:txBody>
      </p:sp>
      <p:sp>
        <p:nvSpPr>
          <p:cNvPr name="TextBox 9" id="9"/>
          <p:cNvSpPr txBox="true"/>
          <p:nvPr/>
        </p:nvSpPr>
        <p:spPr>
          <a:xfrm rot="0">
            <a:off x="533400" y="7931728"/>
            <a:ext cx="9753600" cy="1976755"/>
          </a:xfrm>
          <a:prstGeom prst="rect">
            <a:avLst/>
          </a:prstGeom>
        </p:spPr>
        <p:txBody>
          <a:bodyPr anchor="t" rtlCol="false" tIns="0" lIns="0" bIns="0" rIns="0">
            <a:spAutoFit/>
          </a:bodyPr>
          <a:lstStyle/>
          <a:p>
            <a:pPr algn="l">
              <a:lnSpc>
                <a:spcPts val="3919"/>
              </a:lnSpc>
            </a:pPr>
            <a:r>
              <a:rPr lang="en-US" sz="2799">
                <a:solidFill>
                  <a:srgbClr val="2E2E2E"/>
                </a:solidFill>
                <a:latin typeface="Anonymous Pro"/>
                <a:ea typeface="Anonymous Pro"/>
                <a:cs typeface="Anonymous Pro"/>
                <a:sym typeface="Anonymous Pro"/>
              </a:rPr>
              <a:t>As a gay owned travel agency, we're here to help our community and avoid the pitfalls that can be associated with modern travel. We bring experience and that human connection to travel planning.</a:t>
            </a:r>
          </a:p>
        </p:txBody>
      </p:sp>
      <p:sp>
        <p:nvSpPr>
          <p:cNvPr name="TextBox 10" id="10"/>
          <p:cNvSpPr txBox="true"/>
          <p:nvPr/>
        </p:nvSpPr>
        <p:spPr>
          <a:xfrm rot="0">
            <a:off x="533400" y="10699058"/>
            <a:ext cx="5391150" cy="409575"/>
          </a:xfrm>
          <a:prstGeom prst="rect">
            <a:avLst/>
          </a:prstGeom>
        </p:spPr>
        <p:txBody>
          <a:bodyPr anchor="t" rtlCol="false" tIns="0" lIns="0" bIns="0" rIns="0">
            <a:spAutoFit/>
          </a:bodyPr>
          <a:lstStyle/>
          <a:p>
            <a:pPr algn="l">
              <a:lnSpc>
                <a:spcPts val="3296"/>
              </a:lnSpc>
              <a:spcBef>
                <a:spcPct val="0"/>
              </a:spcBef>
            </a:pPr>
            <a:r>
              <a:rPr lang="en-US" b="true" sz="2746" u="sng">
                <a:solidFill>
                  <a:srgbClr val="2E2E2E"/>
                </a:solidFill>
                <a:latin typeface="Anonymous Pro Bold"/>
                <a:ea typeface="Anonymous Pro Bold"/>
                <a:cs typeface="Anonymous Pro Bold"/>
                <a:sym typeface="Anonymous Pro Bold"/>
                <a:hlinkClick r:id="rId6" tooltip="https://murdochtravel.ca"/>
              </a:rPr>
              <a:t>www.murdochtravel.ca</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Freeform 3" id="3"/>
          <p:cNvSpPr/>
          <p:nvPr/>
        </p:nvSpPr>
        <p:spPr>
          <a:xfrm flipH="false" flipV="false" rot="0">
            <a:off x="-191101" y="2294247"/>
            <a:ext cx="10669202" cy="2671746"/>
          </a:xfrm>
          <a:custGeom>
            <a:avLst/>
            <a:gdLst/>
            <a:ahLst/>
            <a:cxnLst/>
            <a:rect r="r" b="b" t="t" l="l"/>
            <a:pathLst>
              <a:path h="2671746" w="10669202">
                <a:moveTo>
                  <a:pt x="0" y="0"/>
                </a:moveTo>
                <a:lnTo>
                  <a:pt x="10669202" y="0"/>
                </a:lnTo>
                <a:lnTo>
                  <a:pt x="10669202" y="2671746"/>
                </a:lnTo>
                <a:lnTo>
                  <a:pt x="0" y="2671746"/>
                </a:lnTo>
                <a:lnTo>
                  <a:pt x="0" y="0"/>
                </a:lnTo>
                <a:close/>
              </a:path>
            </a:pathLst>
          </a:custGeom>
          <a:blipFill>
            <a:blip r:embed="rId3">
              <a:alphaModFix amt="80000"/>
            </a:blip>
            <a:stretch>
              <a:fillRect l="0" t="0" r="0" b="0"/>
            </a:stretch>
          </a:blipFill>
        </p:spPr>
      </p:sp>
      <p:sp>
        <p:nvSpPr>
          <p:cNvPr name="TextBox 4" id="4"/>
          <p:cNvSpPr txBox="true"/>
          <p:nvPr/>
        </p:nvSpPr>
        <p:spPr>
          <a:xfrm rot="0">
            <a:off x="1028700" y="971550"/>
            <a:ext cx="8724900" cy="638175"/>
          </a:xfrm>
          <a:prstGeom prst="rect">
            <a:avLst/>
          </a:prstGeom>
        </p:spPr>
        <p:txBody>
          <a:bodyPr anchor="t" rtlCol="false" tIns="0" lIns="0" bIns="0" rIns="0">
            <a:spAutoFit/>
          </a:bodyPr>
          <a:lstStyle/>
          <a:p>
            <a:pPr algn="r">
              <a:lnSpc>
                <a:spcPts val="4619"/>
              </a:lnSpc>
              <a:spcBef>
                <a:spcPct val="0"/>
              </a:spcBef>
            </a:pPr>
            <a:r>
              <a:rPr lang="en-US" sz="3849">
                <a:solidFill>
                  <a:srgbClr val="2E2E2E"/>
                </a:solidFill>
                <a:latin typeface="Horizon"/>
                <a:ea typeface="Horizon"/>
                <a:cs typeface="Horizon"/>
                <a:sym typeface="Horizon"/>
              </a:rPr>
              <a:t>IN-KIND SPONSORS</a:t>
            </a:r>
          </a:p>
        </p:txBody>
      </p:sp>
      <p:sp>
        <p:nvSpPr>
          <p:cNvPr name="TextBox 5" id="5"/>
          <p:cNvSpPr txBox="true"/>
          <p:nvPr/>
        </p:nvSpPr>
        <p:spPr>
          <a:xfrm rot="0">
            <a:off x="533400" y="3239595"/>
            <a:ext cx="8724900" cy="390525"/>
          </a:xfrm>
          <a:prstGeom prst="rect">
            <a:avLst/>
          </a:prstGeom>
        </p:spPr>
        <p:txBody>
          <a:bodyPr anchor="t" rtlCol="false" tIns="0" lIns="0" bIns="0" rIns="0">
            <a:spAutoFit/>
          </a:bodyPr>
          <a:lstStyle/>
          <a:p>
            <a:pPr algn="l">
              <a:lnSpc>
                <a:spcPts val="2816"/>
              </a:lnSpc>
              <a:spcBef>
                <a:spcPct val="0"/>
              </a:spcBef>
            </a:pPr>
            <a:r>
              <a:rPr lang="en-US" sz="2346" u="sng">
                <a:solidFill>
                  <a:srgbClr val="2E2E2E"/>
                </a:solidFill>
                <a:latin typeface="Horizon"/>
                <a:ea typeface="Horizon"/>
                <a:cs typeface="Horizon"/>
                <a:sym typeface="Horizon"/>
                <a:hlinkClick r:id="rId4" tooltip="https://kwsurplus.ca"/>
              </a:rPr>
              <a:t>kw surplus</a:t>
            </a:r>
          </a:p>
        </p:txBody>
      </p:sp>
      <p:sp>
        <p:nvSpPr>
          <p:cNvPr name="TextBox 6" id="6"/>
          <p:cNvSpPr txBox="true"/>
          <p:nvPr/>
        </p:nvSpPr>
        <p:spPr>
          <a:xfrm rot="0">
            <a:off x="533400" y="5064230"/>
            <a:ext cx="8724900" cy="390525"/>
          </a:xfrm>
          <a:prstGeom prst="rect">
            <a:avLst/>
          </a:prstGeom>
        </p:spPr>
        <p:txBody>
          <a:bodyPr anchor="t" rtlCol="false" tIns="0" lIns="0" bIns="0" rIns="0">
            <a:spAutoFit/>
          </a:bodyPr>
          <a:lstStyle/>
          <a:p>
            <a:pPr algn="r">
              <a:lnSpc>
                <a:spcPts val="2816"/>
              </a:lnSpc>
              <a:spcBef>
                <a:spcPct val="0"/>
              </a:spcBef>
            </a:pPr>
            <a:r>
              <a:rPr lang="en-US" sz="2346" u="sng">
                <a:solidFill>
                  <a:srgbClr val="2E2E2E"/>
                </a:solidFill>
                <a:latin typeface="Horizon"/>
                <a:ea typeface="Horizon"/>
                <a:cs typeface="Horizon"/>
                <a:sym typeface="Horizon"/>
                <a:hlinkClick r:id="rId5" tooltip="https://www.canadiantire.ca/en/store-details/on/kitchener-west-on-420.html?utm_source=google&amp;utm_medium=lss&amp;utm_content=420"/>
              </a:rPr>
              <a:t>canadian tire, sunrise  centre</a:t>
            </a:r>
          </a:p>
        </p:txBody>
      </p:sp>
      <p:sp>
        <p:nvSpPr>
          <p:cNvPr name="Freeform 7" id="7"/>
          <p:cNvSpPr/>
          <p:nvPr/>
        </p:nvSpPr>
        <p:spPr>
          <a:xfrm flipH="true" flipV="true" rot="0">
            <a:off x="-382202" y="5591091"/>
            <a:ext cx="10669202" cy="2671746"/>
          </a:xfrm>
          <a:custGeom>
            <a:avLst/>
            <a:gdLst/>
            <a:ahLst/>
            <a:cxnLst/>
            <a:rect r="r" b="b" t="t" l="l"/>
            <a:pathLst>
              <a:path h="2671746" w="10669202">
                <a:moveTo>
                  <a:pt x="10669202" y="2671746"/>
                </a:moveTo>
                <a:lnTo>
                  <a:pt x="0" y="2671746"/>
                </a:lnTo>
                <a:lnTo>
                  <a:pt x="0" y="0"/>
                </a:lnTo>
                <a:lnTo>
                  <a:pt x="10669202" y="0"/>
                </a:lnTo>
                <a:lnTo>
                  <a:pt x="10669202" y="2671746"/>
                </a:lnTo>
                <a:close/>
              </a:path>
            </a:pathLst>
          </a:custGeom>
          <a:blipFill>
            <a:blip r:embed="rId3">
              <a:alphaModFix amt="75000"/>
            </a:blip>
            <a:stretch>
              <a:fillRect l="0" t="0" r="0" b="0"/>
            </a:stretch>
          </a:blipFill>
        </p:spPr>
      </p:sp>
      <p:sp>
        <p:nvSpPr>
          <p:cNvPr name="TextBox 8" id="8"/>
          <p:cNvSpPr txBox="true"/>
          <p:nvPr/>
        </p:nvSpPr>
        <p:spPr>
          <a:xfrm rot="0">
            <a:off x="533400" y="6893030"/>
            <a:ext cx="8724900" cy="390525"/>
          </a:xfrm>
          <a:prstGeom prst="rect">
            <a:avLst/>
          </a:prstGeom>
        </p:spPr>
        <p:txBody>
          <a:bodyPr anchor="t" rtlCol="false" tIns="0" lIns="0" bIns="0" rIns="0">
            <a:spAutoFit/>
          </a:bodyPr>
          <a:lstStyle/>
          <a:p>
            <a:pPr algn="l">
              <a:lnSpc>
                <a:spcPts val="2816"/>
              </a:lnSpc>
              <a:spcBef>
                <a:spcPct val="0"/>
              </a:spcBef>
            </a:pPr>
            <a:r>
              <a:rPr lang="en-US" sz="2346" u="sng">
                <a:solidFill>
                  <a:srgbClr val="2E2E2E"/>
                </a:solidFill>
                <a:latin typeface="Horizon"/>
                <a:ea typeface="Horizon"/>
                <a:cs typeface="Horizon"/>
                <a:sym typeface="Horizon"/>
                <a:hlinkClick r:id="rId6" tooltip="https://www.communityedition.ca"/>
              </a:rPr>
              <a:t>the community edition</a:t>
            </a:r>
          </a:p>
        </p:txBody>
      </p:sp>
      <p:sp>
        <p:nvSpPr>
          <p:cNvPr name="TextBox 9" id="9"/>
          <p:cNvSpPr txBox="true"/>
          <p:nvPr/>
        </p:nvSpPr>
        <p:spPr>
          <a:xfrm rot="0">
            <a:off x="589949" y="8853387"/>
            <a:ext cx="8724900" cy="390525"/>
          </a:xfrm>
          <a:prstGeom prst="rect">
            <a:avLst/>
          </a:prstGeom>
        </p:spPr>
        <p:txBody>
          <a:bodyPr anchor="t" rtlCol="false" tIns="0" lIns="0" bIns="0" rIns="0">
            <a:spAutoFit/>
          </a:bodyPr>
          <a:lstStyle/>
          <a:p>
            <a:pPr algn="r">
              <a:lnSpc>
                <a:spcPts val="2816"/>
              </a:lnSpc>
              <a:spcBef>
                <a:spcPct val="0"/>
              </a:spcBef>
            </a:pPr>
            <a:r>
              <a:rPr lang="en-US" sz="2346" u="sng">
                <a:solidFill>
                  <a:srgbClr val="2E2E2E"/>
                </a:solidFill>
                <a:latin typeface="Horizon"/>
                <a:ea typeface="Horizon"/>
                <a:cs typeface="Horizon"/>
                <a:sym typeface="Horizon"/>
                <a:hlinkClick r:id="rId7" tooltip="https://soapopular.com"/>
              </a:rPr>
              <a:t>soapopular</a:t>
            </a:r>
          </a:p>
        </p:txBody>
      </p:sp>
      <p:sp>
        <p:nvSpPr>
          <p:cNvPr name="Freeform 10" id="10"/>
          <p:cNvSpPr/>
          <p:nvPr/>
        </p:nvSpPr>
        <p:spPr>
          <a:xfrm flipH="true" flipV="false" rot="0">
            <a:off x="56549" y="9377262"/>
            <a:ext cx="10669202" cy="2671746"/>
          </a:xfrm>
          <a:custGeom>
            <a:avLst/>
            <a:gdLst/>
            <a:ahLst/>
            <a:cxnLst/>
            <a:rect r="r" b="b" t="t" l="l"/>
            <a:pathLst>
              <a:path h="2671746" w="10669202">
                <a:moveTo>
                  <a:pt x="10669202" y="0"/>
                </a:moveTo>
                <a:lnTo>
                  <a:pt x="0" y="0"/>
                </a:lnTo>
                <a:lnTo>
                  <a:pt x="0" y="2671746"/>
                </a:lnTo>
                <a:lnTo>
                  <a:pt x="10669202" y="2671746"/>
                </a:lnTo>
                <a:lnTo>
                  <a:pt x="10669202" y="0"/>
                </a:lnTo>
                <a:close/>
              </a:path>
            </a:pathLst>
          </a:custGeom>
          <a:blipFill>
            <a:blip r:embed="rId3">
              <a:alphaModFix amt="85000"/>
            </a:blip>
            <a:stretch>
              <a:fillRect l="0" t="0" r="0" b="0"/>
            </a:stretch>
          </a:blipFill>
        </p:spPr>
      </p:sp>
      <p:sp>
        <p:nvSpPr>
          <p:cNvPr name="TextBox 11" id="11"/>
          <p:cNvSpPr txBox="true"/>
          <p:nvPr/>
        </p:nvSpPr>
        <p:spPr>
          <a:xfrm rot="0">
            <a:off x="1028700" y="10168952"/>
            <a:ext cx="8724900" cy="390525"/>
          </a:xfrm>
          <a:prstGeom prst="rect">
            <a:avLst/>
          </a:prstGeom>
        </p:spPr>
        <p:txBody>
          <a:bodyPr anchor="t" rtlCol="false" tIns="0" lIns="0" bIns="0" rIns="0">
            <a:spAutoFit/>
          </a:bodyPr>
          <a:lstStyle/>
          <a:p>
            <a:pPr algn="l">
              <a:lnSpc>
                <a:spcPts val="2816"/>
              </a:lnSpc>
              <a:spcBef>
                <a:spcPct val="0"/>
              </a:spcBef>
            </a:pPr>
            <a:r>
              <a:rPr lang="en-US" sz="2346" u="sng">
                <a:solidFill>
                  <a:srgbClr val="2E2E2E"/>
                </a:solidFill>
                <a:latin typeface="Horizon"/>
                <a:ea typeface="Horizon"/>
                <a:cs typeface="Horizon"/>
                <a:sym typeface="Horizon"/>
                <a:hlinkClick r:id="rId8" tooltip="https://victoriapartystore.com"/>
              </a:rPr>
              <a:t>victoria party store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TextBox 3" id="3"/>
          <p:cNvSpPr txBox="true"/>
          <p:nvPr/>
        </p:nvSpPr>
        <p:spPr>
          <a:xfrm rot="0">
            <a:off x="1521995" y="806235"/>
            <a:ext cx="8174318" cy="1552575"/>
          </a:xfrm>
          <a:prstGeom prst="rect">
            <a:avLst/>
          </a:prstGeom>
        </p:spPr>
        <p:txBody>
          <a:bodyPr anchor="t" rtlCol="false" tIns="0" lIns="0" bIns="0" rIns="0">
            <a:spAutoFit/>
          </a:bodyPr>
          <a:lstStyle/>
          <a:p>
            <a:pPr algn="r">
              <a:lnSpc>
                <a:spcPts val="2816"/>
              </a:lnSpc>
            </a:pPr>
          </a:p>
          <a:p>
            <a:pPr algn="r">
              <a:lnSpc>
                <a:spcPts val="4616"/>
              </a:lnSpc>
              <a:spcBef>
                <a:spcPct val="0"/>
              </a:spcBef>
            </a:pPr>
            <a:r>
              <a:rPr lang="en-US" sz="3846">
                <a:solidFill>
                  <a:srgbClr val="2E2E2E"/>
                </a:solidFill>
                <a:latin typeface="Horizon"/>
                <a:ea typeface="Horizon"/>
                <a:cs typeface="Horizon"/>
                <a:sym typeface="Horizon"/>
              </a:rPr>
              <a:t>summerfest 2025 FEEDBACK FORM</a:t>
            </a:r>
          </a:p>
        </p:txBody>
      </p:sp>
      <p:pic>
        <p:nvPicPr>
          <p:cNvPr name="Picture 4" id="4"/>
          <p:cNvPicPr>
            <a:picLocks noChangeAspect="true"/>
          </p:cNvPicPr>
          <p:nvPr/>
        </p:nvPicPr>
        <p:blipFill>
          <a:blip r:embed="rId3"/>
          <a:stretch>
            <a:fillRect/>
          </a:stretch>
        </p:blipFill>
        <p:spPr>
          <a:xfrm rot="0">
            <a:off x="2266226" y="2734156"/>
            <a:ext cx="5754546" cy="5754546"/>
          </a:xfrm>
          <a:prstGeom prst="rect">
            <a:avLst/>
          </a:prstGeom>
        </p:spPr>
      </p:pic>
      <p:sp>
        <p:nvSpPr>
          <p:cNvPr name="TextBox 5" id="5"/>
          <p:cNvSpPr txBox="true"/>
          <p:nvPr/>
        </p:nvSpPr>
        <p:spPr>
          <a:xfrm rot="0">
            <a:off x="1257300" y="8558700"/>
            <a:ext cx="7772400" cy="3639802"/>
          </a:xfrm>
          <a:prstGeom prst="rect">
            <a:avLst/>
          </a:prstGeom>
        </p:spPr>
        <p:txBody>
          <a:bodyPr anchor="t" rtlCol="false" tIns="0" lIns="0" bIns="0" rIns="0">
            <a:spAutoFit/>
          </a:bodyPr>
          <a:lstStyle/>
          <a:p>
            <a:pPr algn="ctr">
              <a:lnSpc>
                <a:spcPts val="12799"/>
              </a:lnSpc>
            </a:pPr>
            <a:r>
              <a:rPr lang="en-US" b="true" sz="12799" spc="204">
                <a:solidFill>
                  <a:srgbClr val="2E2E2E"/>
                </a:solidFill>
                <a:latin typeface="Heading Now 11-18 Bold"/>
                <a:ea typeface="Heading Now 11-18 Bold"/>
                <a:cs typeface="Heading Now 11-18 Bold"/>
                <a:sym typeface="Heading Now 11-18 Bold"/>
                <a:hlinkClick r:id="rId4" tooltip="https://forms.gle/gQw1QAmswLy7ZVf18"/>
              </a:rPr>
              <a:t>TELL US WHAT </a:t>
            </a:r>
          </a:p>
          <a:p>
            <a:pPr algn="ctr">
              <a:lnSpc>
                <a:spcPts val="12799"/>
              </a:lnSpc>
            </a:pPr>
            <a:r>
              <a:rPr lang="en-US" b="true" sz="12799" spc="204">
                <a:solidFill>
                  <a:srgbClr val="2E2E2E"/>
                </a:solidFill>
                <a:latin typeface="Heading Now 11-18 Bold"/>
                <a:ea typeface="Heading Now 11-18 Bold"/>
                <a:cs typeface="Heading Now 11-18 Bold"/>
                <a:sym typeface="Heading Now 11-18 Bold"/>
                <a:hlinkClick r:id="rId5" tooltip="https://forms.gle/gQw1QAmswLy7ZVf18"/>
              </a:rPr>
              <a:t>YOU THINK</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grpSp>
        <p:nvGrpSpPr>
          <p:cNvPr name="Group 3" id="3"/>
          <p:cNvGrpSpPr>
            <a:grpSpLocks noChangeAspect="true"/>
          </p:cNvGrpSpPr>
          <p:nvPr/>
        </p:nvGrpSpPr>
        <p:grpSpPr>
          <a:xfrm rot="0">
            <a:off x="5618804" y="9219254"/>
            <a:ext cx="3639496" cy="3639496"/>
            <a:chOff x="0" y="0"/>
            <a:chExt cx="19050000" cy="19050000"/>
          </a:xfrm>
        </p:grpSpPr>
        <p:sp>
          <p:nvSpPr>
            <p:cNvPr name="Freeform 4" id="4"/>
            <p:cNvSpPr/>
            <p:nvPr/>
          </p:nvSpPr>
          <p:spPr>
            <a:xfrm flipH="false" flipV="false" rot="0">
              <a:off x="741564" y="780669"/>
              <a:ext cx="17566872" cy="17488662"/>
            </a:xfrm>
            <a:custGeom>
              <a:avLst/>
              <a:gdLst/>
              <a:ahLst/>
              <a:cxnLst/>
              <a:rect r="r" b="b" t="t" l="l"/>
              <a:pathLst>
                <a:path h="17488662" w="17566872">
                  <a:moveTo>
                    <a:pt x="8783436" y="88"/>
                  </a:moveTo>
                  <a:cubicBezTo>
                    <a:pt x="5650103" y="-13925"/>
                    <a:pt x="2748769" y="1649647"/>
                    <a:pt x="1178044" y="4360882"/>
                  </a:cubicBezTo>
                  <a:cubicBezTo>
                    <a:pt x="-392682" y="7072116"/>
                    <a:pt x="-392682" y="10416545"/>
                    <a:pt x="1178044" y="13127780"/>
                  </a:cubicBezTo>
                  <a:cubicBezTo>
                    <a:pt x="2748769" y="15839014"/>
                    <a:pt x="5650103" y="17502587"/>
                    <a:pt x="8783436" y="17488574"/>
                  </a:cubicBezTo>
                  <a:cubicBezTo>
                    <a:pt x="11916769" y="17502587"/>
                    <a:pt x="14818102" y="15839014"/>
                    <a:pt x="16388828" y="13127780"/>
                  </a:cubicBezTo>
                  <a:cubicBezTo>
                    <a:pt x="17959553" y="10416545"/>
                    <a:pt x="17959553" y="7072116"/>
                    <a:pt x="16388828" y="4360882"/>
                  </a:cubicBezTo>
                  <a:cubicBezTo>
                    <a:pt x="14818102" y="1649647"/>
                    <a:pt x="11916769" y="-13925"/>
                    <a:pt x="8783436" y="88"/>
                  </a:cubicBezTo>
                  <a:close/>
                </a:path>
              </a:pathLst>
            </a:custGeom>
            <a:blipFill>
              <a:blip r:embed="rId3"/>
              <a:stretch>
                <a:fillRect l="-24801" t="0" r="-24801" b="0"/>
              </a:stretch>
            </a:blipFill>
          </p:spPr>
        </p:sp>
        <p:sp>
          <p:nvSpPr>
            <p:cNvPr name="Freeform 5" id="5"/>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4"/>
              <a:stretch>
                <a:fillRect l="0" t="0" r="0" b="0"/>
              </a:stretch>
            </a:blipFill>
          </p:spPr>
        </p:sp>
      </p:grpSp>
      <p:sp>
        <p:nvSpPr>
          <p:cNvPr name="TextBox 6" id="6"/>
          <p:cNvSpPr txBox="true"/>
          <p:nvPr/>
        </p:nvSpPr>
        <p:spPr>
          <a:xfrm rot="0">
            <a:off x="327946" y="1790970"/>
            <a:ext cx="9475887" cy="9679126"/>
          </a:xfrm>
          <a:prstGeom prst="rect">
            <a:avLst/>
          </a:prstGeom>
        </p:spPr>
        <p:txBody>
          <a:bodyPr anchor="t" rtlCol="false" tIns="0" lIns="0" bIns="0" rIns="0">
            <a:spAutoFit/>
          </a:bodyPr>
          <a:lstStyle/>
          <a:p>
            <a:pPr algn="l">
              <a:lnSpc>
                <a:spcPts val="2639"/>
              </a:lnSpc>
              <a:spcBef>
                <a:spcPct val="0"/>
              </a:spcBef>
            </a:pPr>
            <a:r>
              <a:rPr lang="en-US" sz="2199">
                <a:solidFill>
                  <a:srgbClr val="2E2E2E"/>
                </a:solidFill>
                <a:latin typeface="Anonymous Pro"/>
                <a:ea typeface="Anonymous Pro"/>
                <a:cs typeface="Anonymous Pro"/>
                <a:sym typeface="Anonymous Pro"/>
              </a:rPr>
              <a:t>Dear Valued Community Members, Allies, and Partner Organizations,</a:t>
            </a:r>
          </a:p>
          <a:p>
            <a:pPr algn="l">
              <a:lnSpc>
                <a:spcPts val="2639"/>
              </a:lnSpc>
              <a:spcBef>
                <a:spcPct val="0"/>
              </a:spcBef>
            </a:pPr>
          </a:p>
          <a:p>
            <a:pPr algn="l">
              <a:lnSpc>
                <a:spcPts val="2639"/>
              </a:lnSpc>
              <a:spcBef>
                <a:spcPct val="0"/>
              </a:spcBef>
            </a:pPr>
            <a:r>
              <a:rPr lang="en-US" sz="2199">
                <a:solidFill>
                  <a:srgbClr val="2E2E2E"/>
                </a:solidFill>
                <a:latin typeface="Anonymous Pro"/>
                <a:ea typeface="Anonymous Pro"/>
                <a:cs typeface="Anonymous Pro"/>
                <a:sym typeface="Anonymous Pro"/>
              </a:rPr>
              <a:t>On behalf of the tri-Pride Board of Directors, I would like to extend our warmest wishes for a joyous and empowering 2025 Pride Season.</a:t>
            </a:r>
          </a:p>
          <a:p>
            <a:pPr algn="l">
              <a:lnSpc>
                <a:spcPts val="2639"/>
              </a:lnSpc>
              <a:spcBef>
                <a:spcPct val="0"/>
              </a:spcBef>
            </a:pPr>
          </a:p>
          <a:p>
            <a:pPr algn="l">
              <a:lnSpc>
                <a:spcPts val="2639"/>
              </a:lnSpc>
              <a:spcBef>
                <a:spcPct val="0"/>
              </a:spcBef>
            </a:pPr>
            <a:r>
              <a:rPr lang="en-US" sz="2199">
                <a:solidFill>
                  <a:srgbClr val="2E2E2E"/>
                </a:solidFill>
                <a:latin typeface="Anonymous Pro"/>
                <a:ea typeface="Anonymous Pro"/>
                <a:cs typeface="Anonymous Pro"/>
                <a:sym typeface="Anonymous Pro"/>
              </a:rPr>
              <a:t>The tri-Pride Summer Festival, taking place on June 7th at Willow River Park, is a true labour of love, rooted in resistance and built on hope. It stands as a testament to our shared commitment to the ongoing fight for queer and trans rights and freedoms.</a:t>
            </a:r>
          </a:p>
          <a:p>
            <a:pPr algn="l">
              <a:lnSpc>
                <a:spcPts val="2639"/>
              </a:lnSpc>
              <a:spcBef>
                <a:spcPct val="0"/>
              </a:spcBef>
            </a:pPr>
          </a:p>
          <a:p>
            <a:pPr algn="l">
              <a:lnSpc>
                <a:spcPts val="2639"/>
              </a:lnSpc>
              <a:spcBef>
                <a:spcPct val="0"/>
              </a:spcBef>
            </a:pPr>
            <a:r>
              <a:rPr lang="en-US" sz="2199">
                <a:solidFill>
                  <a:srgbClr val="2E2E2E"/>
                </a:solidFill>
                <a:latin typeface="Anonymous Pro"/>
                <a:ea typeface="Anonymous Pro"/>
                <a:cs typeface="Anonymous Pro"/>
                <a:sym typeface="Anonymous Pro"/>
              </a:rPr>
              <a:t>This year’s theme, “Stitching Together Past, Present, and Queer Futures,” reflects our response to the disturbing rise in anti-queer and trans legislation and online hate. Pride began as a protest; not only globally, but right here in Waterloo Region, and we aim to honour the courageous advocacy of those who came before us, while inspiring continued action.</a:t>
            </a:r>
          </a:p>
          <a:p>
            <a:pPr algn="l">
              <a:lnSpc>
                <a:spcPts val="2639"/>
              </a:lnSpc>
              <a:spcBef>
                <a:spcPct val="0"/>
              </a:spcBef>
            </a:pPr>
            <a:r>
              <a:rPr lang="en-US" sz="2199">
                <a:solidFill>
                  <a:srgbClr val="2E2E2E"/>
                </a:solidFill>
                <a:latin typeface="Anonymous Pro"/>
                <a:ea typeface="Anonymous Pro"/>
                <a:cs typeface="Anonymous Pro"/>
                <a:sym typeface="Anonymous Pro"/>
              </a:rPr>
              <a:t>We invite you to join us this Pride Month to celebrate, connect, and build community. Let’s stand together in solidarity, amplify queer and trans voices, and shape a future where everyone can thrive.</a:t>
            </a:r>
          </a:p>
          <a:p>
            <a:pPr algn="l">
              <a:lnSpc>
                <a:spcPts val="2639"/>
              </a:lnSpc>
              <a:spcBef>
                <a:spcPct val="0"/>
              </a:spcBef>
            </a:pPr>
          </a:p>
          <a:p>
            <a:pPr algn="l">
              <a:lnSpc>
                <a:spcPts val="2639"/>
              </a:lnSpc>
              <a:spcBef>
                <a:spcPct val="0"/>
              </a:spcBef>
            </a:pPr>
            <a:r>
              <a:rPr lang="en-US" sz="2199">
                <a:solidFill>
                  <a:srgbClr val="2E2E2E"/>
                </a:solidFill>
                <a:latin typeface="Anonymous Pro"/>
                <a:ea typeface="Anonymous Pro"/>
                <a:cs typeface="Anonymous Pro"/>
                <a:sym typeface="Anonymous Pro"/>
              </a:rPr>
              <a:t>With Pride and Gratitude,</a:t>
            </a:r>
          </a:p>
          <a:p>
            <a:pPr algn="l">
              <a:lnSpc>
                <a:spcPts val="2639"/>
              </a:lnSpc>
              <a:spcBef>
                <a:spcPct val="0"/>
              </a:spcBef>
            </a:pPr>
          </a:p>
          <a:p>
            <a:pPr algn="l">
              <a:lnSpc>
                <a:spcPts val="2639"/>
              </a:lnSpc>
              <a:spcBef>
                <a:spcPct val="0"/>
              </a:spcBef>
            </a:pPr>
            <a:r>
              <a:rPr lang="en-US" b="true" sz="2199">
                <a:solidFill>
                  <a:srgbClr val="2E2E2E"/>
                </a:solidFill>
                <a:latin typeface="Anonymous Pro Bold"/>
                <a:ea typeface="Anonymous Pro Bold"/>
                <a:cs typeface="Anonymous Pro Bold"/>
                <a:sym typeface="Anonymous Pro Bold"/>
              </a:rPr>
              <a:t>Fabian Fletcher (He|They)</a:t>
            </a:r>
          </a:p>
          <a:p>
            <a:pPr algn="l">
              <a:lnSpc>
                <a:spcPts val="2639"/>
              </a:lnSpc>
              <a:spcBef>
                <a:spcPct val="0"/>
              </a:spcBef>
            </a:pPr>
            <a:r>
              <a:rPr lang="en-US" sz="2199" i="true">
                <a:solidFill>
                  <a:srgbClr val="2E2E2E"/>
                </a:solidFill>
                <a:latin typeface="Anonymous Pro Italics"/>
                <a:ea typeface="Anonymous Pro Italics"/>
                <a:cs typeface="Anonymous Pro Italics"/>
                <a:sym typeface="Anonymous Pro Italics"/>
              </a:rPr>
              <a:t>President of the Board</a:t>
            </a:r>
          </a:p>
          <a:p>
            <a:pPr algn="l">
              <a:lnSpc>
                <a:spcPts val="2639"/>
              </a:lnSpc>
              <a:spcBef>
                <a:spcPct val="0"/>
              </a:spcBef>
            </a:pPr>
          </a:p>
        </p:txBody>
      </p:sp>
      <p:sp>
        <p:nvSpPr>
          <p:cNvPr name="Freeform 7" id="7"/>
          <p:cNvSpPr/>
          <p:nvPr/>
        </p:nvSpPr>
        <p:spPr>
          <a:xfrm flipH="false" flipV="false" rot="0">
            <a:off x="2909498" y="712571"/>
            <a:ext cx="3121587" cy="632258"/>
          </a:xfrm>
          <a:custGeom>
            <a:avLst/>
            <a:gdLst/>
            <a:ahLst/>
            <a:cxnLst/>
            <a:rect r="r" b="b" t="t" l="l"/>
            <a:pathLst>
              <a:path h="632258" w="3121587">
                <a:moveTo>
                  <a:pt x="0" y="0"/>
                </a:moveTo>
                <a:lnTo>
                  <a:pt x="3121587" y="0"/>
                </a:lnTo>
                <a:lnTo>
                  <a:pt x="3121587" y="632258"/>
                </a:lnTo>
                <a:lnTo>
                  <a:pt x="0" y="632258"/>
                </a:lnTo>
                <a:lnTo>
                  <a:pt x="0" y="0"/>
                </a:lnTo>
                <a:close/>
              </a:path>
            </a:pathLst>
          </a:custGeom>
          <a:blipFill>
            <a:blip r:embed="rId5"/>
            <a:stretch>
              <a:fillRect l="0" t="-12115"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BF5F4"/>
        </a:solidFill>
      </p:bgPr>
    </p:bg>
    <p:spTree>
      <p:nvGrpSpPr>
        <p:cNvPr id="1" name=""/>
        <p:cNvGrpSpPr/>
        <p:nvPr/>
      </p:nvGrpSpPr>
      <p:grpSpPr>
        <a:xfrm>
          <a:off x="0" y="0"/>
          <a:ext cx="0" cy="0"/>
          <a:chOff x="0" y="0"/>
          <a:chExt cx="0" cy="0"/>
        </a:xfrm>
      </p:grpSpPr>
      <p:sp>
        <p:nvSpPr>
          <p:cNvPr name="Freeform 2" id="2"/>
          <p:cNvSpPr/>
          <p:nvPr/>
        </p:nvSpPr>
        <p:spPr>
          <a:xfrm flipH="false" flipV="false" rot="0">
            <a:off x="0" y="-1351101"/>
            <a:ext cx="10287000" cy="14851720"/>
          </a:xfrm>
          <a:custGeom>
            <a:avLst/>
            <a:gdLst/>
            <a:ahLst/>
            <a:cxnLst/>
            <a:rect r="r" b="b" t="t" l="l"/>
            <a:pathLst>
              <a:path h="14851720" w="10287000">
                <a:moveTo>
                  <a:pt x="0" y="0"/>
                </a:moveTo>
                <a:lnTo>
                  <a:pt x="10287000" y="0"/>
                </a:lnTo>
                <a:lnTo>
                  <a:pt x="10287000" y="14851720"/>
                </a:lnTo>
                <a:lnTo>
                  <a:pt x="0" y="14851720"/>
                </a:lnTo>
                <a:lnTo>
                  <a:pt x="0" y="0"/>
                </a:lnTo>
                <a:close/>
              </a:path>
            </a:pathLst>
          </a:custGeom>
          <a:blipFill>
            <a:blip r:embed="rId2"/>
            <a:stretch>
              <a:fillRect l="0" t="0" r="0" b="0"/>
            </a:stretch>
          </a:blipFill>
        </p:spPr>
      </p:sp>
      <p:sp>
        <p:nvSpPr>
          <p:cNvPr name="Freeform 3" id="3"/>
          <p:cNvSpPr/>
          <p:nvPr/>
        </p:nvSpPr>
        <p:spPr>
          <a:xfrm flipH="false" flipV="false" rot="0">
            <a:off x="-721184" y="8393328"/>
            <a:ext cx="13335817" cy="5184299"/>
          </a:xfrm>
          <a:custGeom>
            <a:avLst/>
            <a:gdLst/>
            <a:ahLst/>
            <a:cxnLst/>
            <a:rect r="r" b="b" t="t" l="l"/>
            <a:pathLst>
              <a:path h="5184299" w="13335817">
                <a:moveTo>
                  <a:pt x="0" y="0"/>
                </a:moveTo>
                <a:lnTo>
                  <a:pt x="13335817" y="0"/>
                </a:lnTo>
                <a:lnTo>
                  <a:pt x="13335817" y="5184299"/>
                </a:lnTo>
                <a:lnTo>
                  <a:pt x="0" y="5184299"/>
                </a:lnTo>
                <a:lnTo>
                  <a:pt x="0" y="0"/>
                </a:lnTo>
                <a:close/>
              </a:path>
            </a:pathLst>
          </a:custGeom>
          <a:blipFill>
            <a:blip r:embed="rId3"/>
            <a:stretch>
              <a:fillRect l="0" t="0" r="0" b="0"/>
            </a:stretch>
          </a:blipFill>
        </p:spPr>
      </p:sp>
      <p:grpSp>
        <p:nvGrpSpPr>
          <p:cNvPr name="Group 4" id="4"/>
          <p:cNvGrpSpPr/>
          <p:nvPr/>
        </p:nvGrpSpPr>
        <p:grpSpPr>
          <a:xfrm rot="0">
            <a:off x="-2010044" y="2233705"/>
            <a:ext cx="13874061" cy="8181278"/>
            <a:chOff x="0" y="0"/>
            <a:chExt cx="6340094" cy="3738637"/>
          </a:xfrm>
        </p:grpSpPr>
        <p:sp>
          <p:nvSpPr>
            <p:cNvPr name="Freeform 5" id="5"/>
            <p:cNvSpPr/>
            <p:nvPr/>
          </p:nvSpPr>
          <p:spPr>
            <a:xfrm flipH="false" flipV="false" rot="0">
              <a:off x="-73" y="-127"/>
              <a:ext cx="6340040" cy="3738891"/>
            </a:xfrm>
            <a:custGeom>
              <a:avLst/>
              <a:gdLst/>
              <a:ahLst/>
              <a:cxnLst/>
              <a:rect r="r" b="b" t="t" l="l"/>
              <a:pathLst>
                <a:path h="3738891" w="6340040">
                  <a:moveTo>
                    <a:pt x="6332674" y="3535607"/>
                  </a:moveTo>
                  <a:cubicBezTo>
                    <a:pt x="6213167" y="3578606"/>
                    <a:pt x="6123124" y="3484426"/>
                    <a:pt x="6019619" y="3535607"/>
                  </a:cubicBezTo>
                  <a:cubicBezTo>
                    <a:pt x="5936053" y="3594448"/>
                    <a:pt x="5762317" y="3538914"/>
                    <a:pt x="5650811" y="3723792"/>
                  </a:cubicBezTo>
                  <a:cubicBezTo>
                    <a:pt x="5597725" y="3633790"/>
                    <a:pt x="5517842" y="3758322"/>
                    <a:pt x="5276415" y="3719788"/>
                  </a:cubicBezTo>
                  <a:cubicBezTo>
                    <a:pt x="5275526" y="3773689"/>
                    <a:pt x="5222186" y="3646499"/>
                    <a:pt x="5196278" y="3715610"/>
                  </a:cubicBezTo>
                  <a:cubicBezTo>
                    <a:pt x="5169227" y="3734934"/>
                    <a:pt x="5190309" y="3740796"/>
                    <a:pt x="5157543" y="3675048"/>
                  </a:cubicBezTo>
                  <a:cubicBezTo>
                    <a:pt x="5140144" y="3715088"/>
                    <a:pt x="5124650" y="3755909"/>
                    <a:pt x="5049339" y="3725707"/>
                  </a:cubicBezTo>
                  <a:cubicBezTo>
                    <a:pt x="4877127" y="3667041"/>
                    <a:pt x="4993205" y="3503227"/>
                    <a:pt x="4729553" y="3717351"/>
                  </a:cubicBezTo>
                  <a:cubicBezTo>
                    <a:pt x="4678499" y="3785118"/>
                    <a:pt x="4564834" y="3467018"/>
                    <a:pt x="4506287" y="3738891"/>
                  </a:cubicBezTo>
                  <a:cubicBezTo>
                    <a:pt x="4484062" y="3706036"/>
                    <a:pt x="4490412" y="3671045"/>
                    <a:pt x="4422848" y="3734411"/>
                  </a:cubicBezTo>
                  <a:cubicBezTo>
                    <a:pt x="4341187" y="3541526"/>
                    <a:pt x="4377128" y="3821314"/>
                    <a:pt x="4217870" y="3605937"/>
                  </a:cubicBezTo>
                  <a:cubicBezTo>
                    <a:pt x="4112460" y="3744352"/>
                    <a:pt x="4130367" y="3628568"/>
                    <a:pt x="3940629" y="3665300"/>
                  </a:cubicBezTo>
                  <a:cubicBezTo>
                    <a:pt x="3934533" y="3683056"/>
                    <a:pt x="3849697" y="3491215"/>
                    <a:pt x="3808549" y="3553364"/>
                  </a:cubicBezTo>
                  <a:cubicBezTo>
                    <a:pt x="3732984" y="3650851"/>
                    <a:pt x="3812613" y="3386591"/>
                    <a:pt x="3616652" y="3582610"/>
                  </a:cubicBezTo>
                  <a:cubicBezTo>
                    <a:pt x="3537531" y="3586614"/>
                    <a:pt x="3411928" y="3554931"/>
                    <a:pt x="3336363" y="3592533"/>
                  </a:cubicBezTo>
                  <a:cubicBezTo>
                    <a:pt x="3116272" y="3645280"/>
                    <a:pt x="2857319" y="3277440"/>
                    <a:pt x="2721048" y="3534911"/>
                  </a:cubicBezTo>
                  <a:cubicBezTo>
                    <a:pt x="2584523" y="3527077"/>
                    <a:pt x="2721683" y="3414270"/>
                    <a:pt x="2608526" y="3522551"/>
                  </a:cubicBezTo>
                  <a:cubicBezTo>
                    <a:pt x="2528262" y="3514891"/>
                    <a:pt x="2418280" y="3437249"/>
                    <a:pt x="2248735" y="3565550"/>
                  </a:cubicBezTo>
                  <a:cubicBezTo>
                    <a:pt x="2151961" y="3437597"/>
                    <a:pt x="1941522" y="3604022"/>
                    <a:pt x="1769056" y="3665822"/>
                  </a:cubicBezTo>
                  <a:cubicBezTo>
                    <a:pt x="1643707" y="3592184"/>
                    <a:pt x="1720288" y="3543441"/>
                    <a:pt x="1516072" y="3533344"/>
                  </a:cubicBezTo>
                  <a:cubicBezTo>
                    <a:pt x="1510865" y="3589225"/>
                    <a:pt x="1389199" y="3332973"/>
                    <a:pt x="1230957" y="3446302"/>
                  </a:cubicBezTo>
                  <a:cubicBezTo>
                    <a:pt x="1145232" y="3354733"/>
                    <a:pt x="1142057" y="3326706"/>
                    <a:pt x="1003373" y="3279355"/>
                  </a:cubicBezTo>
                  <a:cubicBezTo>
                    <a:pt x="991816" y="3209025"/>
                    <a:pt x="914219" y="3365875"/>
                    <a:pt x="800808" y="3210069"/>
                  </a:cubicBezTo>
                  <a:cubicBezTo>
                    <a:pt x="811984" y="3248368"/>
                    <a:pt x="635708" y="3268040"/>
                    <a:pt x="488515" y="3260206"/>
                  </a:cubicBezTo>
                  <a:cubicBezTo>
                    <a:pt x="438477" y="3315042"/>
                    <a:pt x="307032" y="3299897"/>
                    <a:pt x="274774" y="3148966"/>
                  </a:cubicBezTo>
                  <a:cubicBezTo>
                    <a:pt x="284299" y="3088036"/>
                    <a:pt x="43888" y="3228870"/>
                    <a:pt x="3883" y="2947376"/>
                  </a:cubicBezTo>
                  <a:cubicBezTo>
                    <a:pt x="9725" y="2482570"/>
                    <a:pt x="-11865" y="2000009"/>
                    <a:pt x="10106" y="1553482"/>
                  </a:cubicBezTo>
                  <a:cubicBezTo>
                    <a:pt x="-1451" y="1508394"/>
                    <a:pt x="29283" y="1532766"/>
                    <a:pt x="148409" y="1464177"/>
                  </a:cubicBezTo>
                  <a:cubicBezTo>
                    <a:pt x="142567" y="1465047"/>
                    <a:pt x="219656" y="1453383"/>
                    <a:pt x="287601" y="1320905"/>
                  </a:cubicBezTo>
                  <a:cubicBezTo>
                    <a:pt x="381581" y="1308719"/>
                    <a:pt x="505406" y="1261717"/>
                    <a:pt x="589480" y="1201832"/>
                  </a:cubicBezTo>
                  <a:cubicBezTo>
                    <a:pt x="786330" y="1102429"/>
                    <a:pt x="1136469" y="1180419"/>
                    <a:pt x="1692094" y="1038889"/>
                  </a:cubicBezTo>
                  <a:cubicBezTo>
                    <a:pt x="1801187" y="997805"/>
                    <a:pt x="1971621" y="956895"/>
                    <a:pt x="2124402" y="896313"/>
                  </a:cubicBezTo>
                  <a:cubicBezTo>
                    <a:pt x="2171646" y="935657"/>
                    <a:pt x="2220668" y="664085"/>
                    <a:pt x="2439616" y="752694"/>
                  </a:cubicBezTo>
                  <a:cubicBezTo>
                    <a:pt x="2563060" y="629790"/>
                    <a:pt x="2822521" y="586966"/>
                    <a:pt x="2942917" y="507235"/>
                  </a:cubicBezTo>
                  <a:cubicBezTo>
                    <a:pt x="3058106" y="587140"/>
                    <a:pt x="3222825" y="493134"/>
                    <a:pt x="3353381" y="491393"/>
                  </a:cubicBezTo>
                  <a:cubicBezTo>
                    <a:pt x="3581219" y="484604"/>
                    <a:pt x="3268418" y="383461"/>
                    <a:pt x="3929326" y="338025"/>
                  </a:cubicBezTo>
                  <a:cubicBezTo>
                    <a:pt x="4045150" y="406788"/>
                    <a:pt x="4151957" y="397562"/>
                    <a:pt x="4335599" y="344640"/>
                  </a:cubicBezTo>
                  <a:cubicBezTo>
                    <a:pt x="4478728" y="383809"/>
                    <a:pt x="4535243" y="407659"/>
                    <a:pt x="4651575" y="357174"/>
                  </a:cubicBezTo>
                  <a:cubicBezTo>
                    <a:pt x="4861125" y="282840"/>
                    <a:pt x="5069405" y="171252"/>
                    <a:pt x="5405447" y="53397"/>
                  </a:cubicBezTo>
                  <a:cubicBezTo>
                    <a:pt x="5428815" y="15272"/>
                    <a:pt x="5403796" y="78639"/>
                    <a:pt x="5652843" y="55138"/>
                  </a:cubicBezTo>
                  <a:cubicBezTo>
                    <a:pt x="5668718" y="57227"/>
                    <a:pt x="5697293" y="169163"/>
                    <a:pt x="5791781" y="89084"/>
                  </a:cubicBezTo>
                  <a:cubicBezTo>
                    <a:pt x="5836866" y="128427"/>
                    <a:pt x="6058227" y="86821"/>
                    <a:pt x="6149413" y="0"/>
                  </a:cubicBezTo>
                  <a:cubicBezTo>
                    <a:pt x="6170876" y="3260"/>
                    <a:pt x="6281112" y="69064"/>
                    <a:pt x="6301559" y="10746"/>
                  </a:cubicBezTo>
                  <a:cubicBezTo>
                    <a:pt x="6393888" y="658166"/>
                    <a:pt x="6277810" y="1325954"/>
                    <a:pt x="6340040" y="1997397"/>
                  </a:cubicBezTo>
                  <a:cubicBezTo>
                    <a:pt x="6310576" y="2517910"/>
                    <a:pt x="6332420" y="2962347"/>
                    <a:pt x="6332674" y="3535607"/>
                  </a:cubicBezTo>
                  <a:close/>
                </a:path>
              </a:pathLst>
            </a:custGeom>
            <a:blipFill>
              <a:blip r:embed="rId4"/>
              <a:stretch>
                <a:fillRect l="0" t="-4471" r="0" b="-8433"/>
              </a:stretch>
            </a:blipFill>
          </p:spPr>
        </p:sp>
      </p:grpSp>
      <p:sp>
        <p:nvSpPr>
          <p:cNvPr name="TextBox 6" id="6"/>
          <p:cNvSpPr txBox="true"/>
          <p:nvPr/>
        </p:nvSpPr>
        <p:spPr>
          <a:xfrm rot="0">
            <a:off x="-143210" y="935668"/>
            <a:ext cx="10262493" cy="3454399"/>
          </a:xfrm>
          <a:prstGeom prst="rect">
            <a:avLst/>
          </a:prstGeom>
        </p:spPr>
        <p:txBody>
          <a:bodyPr anchor="t" rtlCol="false" tIns="0" lIns="0" bIns="0" rIns="0">
            <a:spAutoFit/>
          </a:bodyPr>
          <a:lstStyle/>
          <a:p>
            <a:pPr algn="ctr">
              <a:lnSpc>
                <a:spcPts val="19749"/>
              </a:lnSpc>
            </a:pPr>
            <a:r>
              <a:rPr lang="en-US" b="true" sz="24999" spc="399">
                <a:solidFill>
                  <a:srgbClr val="2E2E2E"/>
                </a:solidFill>
                <a:latin typeface="Heading Now 11-18 Bold"/>
                <a:ea typeface="Heading Now 11-18 Bold"/>
                <a:cs typeface="Heading Now 11-18 Bold"/>
                <a:sym typeface="Heading Now 11-18 Bold"/>
              </a:rPr>
              <a:t>THIS IS TRI-PRIDE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Freeform 3" id="3"/>
          <p:cNvSpPr/>
          <p:nvPr/>
        </p:nvSpPr>
        <p:spPr>
          <a:xfrm flipH="false" flipV="false" rot="0">
            <a:off x="865338" y="5724134"/>
            <a:ext cx="8392962" cy="1842954"/>
          </a:xfrm>
          <a:custGeom>
            <a:avLst/>
            <a:gdLst/>
            <a:ahLst/>
            <a:cxnLst/>
            <a:rect r="r" b="b" t="t" l="l"/>
            <a:pathLst>
              <a:path h="1842954" w="8392962">
                <a:moveTo>
                  <a:pt x="0" y="0"/>
                </a:moveTo>
                <a:lnTo>
                  <a:pt x="8392962" y="0"/>
                </a:lnTo>
                <a:lnTo>
                  <a:pt x="8392962" y="1842955"/>
                </a:lnTo>
                <a:lnTo>
                  <a:pt x="0" y="1842955"/>
                </a:lnTo>
                <a:lnTo>
                  <a:pt x="0" y="0"/>
                </a:lnTo>
                <a:close/>
              </a:path>
            </a:pathLst>
          </a:custGeom>
          <a:blipFill>
            <a:blip r:embed="rId3"/>
            <a:stretch>
              <a:fillRect l="0" t="0" r="0" b="0"/>
            </a:stretch>
          </a:blipFill>
        </p:spPr>
      </p:sp>
      <p:sp>
        <p:nvSpPr>
          <p:cNvPr name="TextBox 4" id="4"/>
          <p:cNvSpPr txBox="true"/>
          <p:nvPr/>
        </p:nvSpPr>
        <p:spPr>
          <a:xfrm rot="0">
            <a:off x="1028700" y="990600"/>
            <a:ext cx="8724900" cy="971550"/>
          </a:xfrm>
          <a:prstGeom prst="rect">
            <a:avLst/>
          </a:prstGeom>
        </p:spPr>
        <p:txBody>
          <a:bodyPr anchor="t" rtlCol="false" tIns="0" lIns="0" bIns="0" rIns="0">
            <a:spAutoFit/>
          </a:bodyPr>
          <a:lstStyle/>
          <a:p>
            <a:pPr algn="r">
              <a:lnSpc>
                <a:spcPts val="2816"/>
              </a:lnSpc>
            </a:pPr>
          </a:p>
          <a:p>
            <a:pPr algn="r">
              <a:lnSpc>
                <a:spcPts val="4616"/>
              </a:lnSpc>
              <a:spcBef>
                <a:spcPct val="0"/>
              </a:spcBef>
            </a:pPr>
            <a:r>
              <a:rPr lang="en-US" sz="3846">
                <a:solidFill>
                  <a:srgbClr val="2E2E2E"/>
                </a:solidFill>
                <a:latin typeface="Horizon"/>
                <a:ea typeface="Horizon"/>
                <a:cs typeface="Horizon"/>
                <a:sym typeface="Horizon"/>
              </a:rPr>
              <a:t>presenting sponsor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Freeform 3" id="3"/>
          <p:cNvSpPr/>
          <p:nvPr/>
        </p:nvSpPr>
        <p:spPr>
          <a:xfrm flipH="false" flipV="false" rot="0">
            <a:off x="2144802" y="2278802"/>
            <a:ext cx="5997395" cy="2611769"/>
          </a:xfrm>
          <a:custGeom>
            <a:avLst/>
            <a:gdLst/>
            <a:ahLst/>
            <a:cxnLst/>
            <a:rect r="r" b="b" t="t" l="l"/>
            <a:pathLst>
              <a:path h="2611769" w="5997395">
                <a:moveTo>
                  <a:pt x="0" y="0"/>
                </a:moveTo>
                <a:lnTo>
                  <a:pt x="5997396" y="0"/>
                </a:lnTo>
                <a:lnTo>
                  <a:pt x="5997396" y="2611769"/>
                </a:lnTo>
                <a:lnTo>
                  <a:pt x="0" y="2611769"/>
                </a:lnTo>
                <a:lnTo>
                  <a:pt x="0" y="0"/>
                </a:lnTo>
                <a:close/>
              </a:path>
            </a:pathLst>
          </a:custGeom>
          <a:blipFill>
            <a:blip r:embed="rId3"/>
            <a:stretch>
              <a:fillRect l="0" t="0" r="0" b="0"/>
            </a:stretch>
          </a:blipFill>
        </p:spPr>
      </p:sp>
      <p:sp>
        <p:nvSpPr>
          <p:cNvPr name="Freeform 4" id="4"/>
          <p:cNvSpPr/>
          <p:nvPr/>
        </p:nvSpPr>
        <p:spPr>
          <a:xfrm flipH="false" flipV="false" rot="0">
            <a:off x="3102854" y="6762548"/>
            <a:ext cx="4081292" cy="4778098"/>
          </a:xfrm>
          <a:custGeom>
            <a:avLst/>
            <a:gdLst/>
            <a:ahLst/>
            <a:cxnLst/>
            <a:rect r="r" b="b" t="t" l="l"/>
            <a:pathLst>
              <a:path h="4778098" w="4081292">
                <a:moveTo>
                  <a:pt x="0" y="0"/>
                </a:moveTo>
                <a:lnTo>
                  <a:pt x="4081292" y="0"/>
                </a:lnTo>
                <a:lnTo>
                  <a:pt x="4081292" y="4778098"/>
                </a:lnTo>
                <a:lnTo>
                  <a:pt x="0" y="4778098"/>
                </a:lnTo>
                <a:lnTo>
                  <a:pt x="0" y="0"/>
                </a:lnTo>
                <a:close/>
              </a:path>
            </a:pathLst>
          </a:custGeom>
          <a:blipFill>
            <a:blip r:embed="rId4"/>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Freeform 3" id="3"/>
          <p:cNvSpPr/>
          <p:nvPr/>
        </p:nvSpPr>
        <p:spPr>
          <a:xfrm flipH="false" flipV="false" rot="0">
            <a:off x="2182509" y="2389458"/>
            <a:ext cx="5921983" cy="5921983"/>
          </a:xfrm>
          <a:custGeom>
            <a:avLst/>
            <a:gdLst/>
            <a:ahLst/>
            <a:cxnLst/>
            <a:rect r="r" b="b" t="t" l="l"/>
            <a:pathLst>
              <a:path h="5921983" w="5921983">
                <a:moveTo>
                  <a:pt x="0" y="0"/>
                </a:moveTo>
                <a:lnTo>
                  <a:pt x="5921982" y="0"/>
                </a:lnTo>
                <a:lnTo>
                  <a:pt x="5921982" y="5921983"/>
                </a:lnTo>
                <a:lnTo>
                  <a:pt x="0" y="5921983"/>
                </a:lnTo>
                <a:lnTo>
                  <a:pt x="0" y="0"/>
                </a:lnTo>
                <a:close/>
              </a:path>
            </a:pathLst>
          </a:custGeom>
          <a:blipFill>
            <a:blip r:embed="rId3"/>
            <a:stretch>
              <a:fillRect l="0" t="0" r="0" b="0"/>
            </a:stretch>
          </a:blipFill>
        </p:spPr>
      </p:sp>
      <p:sp>
        <p:nvSpPr>
          <p:cNvPr name="Freeform 4" id="4"/>
          <p:cNvSpPr/>
          <p:nvPr/>
        </p:nvSpPr>
        <p:spPr>
          <a:xfrm flipH="false" flipV="false" rot="0">
            <a:off x="2182509" y="9749477"/>
            <a:ext cx="5921983" cy="1454970"/>
          </a:xfrm>
          <a:custGeom>
            <a:avLst/>
            <a:gdLst/>
            <a:ahLst/>
            <a:cxnLst/>
            <a:rect r="r" b="b" t="t" l="l"/>
            <a:pathLst>
              <a:path h="1454970" w="5921983">
                <a:moveTo>
                  <a:pt x="0" y="0"/>
                </a:moveTo>
                <a:lnTo>
                  <a:pt x="5921982" y="0"/>
                </a:lnTo>
                <a:lnTo>
                  <a:pt x="5921982" y="1454970"/>
                </a:lnTo>
                <a:lnTo>
                  <a:pt x="0" y="1454970"/>
                </a:lnTo>
                <a:lnTo>
                  <a:pt x="0" y="0"/>
                </a:lnTo>
                <a:close/>
              </a:path>
            </a:pathLst>
          </a:custGeom>
          <a:blipFill>
            <a:blip r:embed="rId4"/>
            <a:stretch>
              <a:fillRect l="0" t="0" r="0" b="0"/>
            </a:stretch>
          </a:blipFill>
        </p:spPr>
      </p:sp>
      <p:sp>
        <p:nvSpPr>
          <p:cNvPr name="TextBox 5" id="5"/>
          <p:cNvSpPr txBox="true"/>
          <p:nvPr/>
        </p:nvSpPr>
        <p:spPr>
          <a:xfrm rot="0">
            <a:off x="1028700" y="971550"/>
            <a:ext cx="8724900" cy="638175"/>
          </a:xfrm>
          <a:prstGeom prst="rect">
            <a:avLst/>
          </a:prstGeom>
        </p:spPr>
        <p:txBody>
          <a:bodyPr anchor="t" rtlCol="false" tIns="0" lIns="0" bIns="0" rIns="0">
            <a:spAutoFit/>
          </a:bodyPr>
          <a:lstStyle/>
          <a:p>
            <a:pPr algn="r">
              <a:lnSpc>
                <a:spcPts val="4619"/>
              </a:lnSpc>
              <a:spcBef>
                <a:spcPct val="0"/>
              </a:spcBef>
            </a:pPr>
            <a:r>
              <a:rPr lang="en-US" sz="3849">
                <a:solidFill>
                  <a:srgbClr val="2E2E2E"/>
                </a:solidFill>
                <a:latin typeface="Horizon"/>
                <a:ea typeface="Horizon"/>
                <a:cs typeface="Horizon"/>
                <a:sym typeface="Horizon"/>
              </a:rPr>
              <a:t>WITH THE SUPPORT OF</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Freeform 3" id="3"/>
          <p:cNvSpPr/>
          <p:nvPr/>
        </p:nvSpPr>
        <p:spPr>
          <a:xfrm flipH="false" flipV="false" rot="0">
            <a:off x="3675567" y="245254"/>
            <a:ext cx="2707265" cy="614775"/>
          </a:xfrm>
          <a:custGeom>
            <a:avLst/>
            <a:gdLst/>
            <a:ahLst/>
            <a:cxnLst/>
            <a:rect r="r" b="b" t="t" l="l"/>
            <a:pathLst>
              <a:path h="614775" w="2707265">
                <a:moveTo>
                  <a:pt x="0" y="0"/>
                </a:moveTo>
                <a:lnTo>
                  <a:pt x="2707266" y="0"/>
                </a:lnTo>
                <a:lnTo>
                  <a:pt x="2707266" y="614775"/>
                </a:lnTo>
                <a:lnTo>
                  <a:pt x="0" y="614775"/>
                </a:lnTo>
                <a:lnTo>
                  <a:pt x="0" y="0"/>
                </a:lnTo>
                <a:close/>
              </a:path>
            </a:pathLst>
          </a:custGeom>
          <a:blipFill>
            <a:blip r:embed="rId3"/>
            <a:stretch>
              <a:fillRect l="0" t="0" r="0" b="0"/>
            </a:stretch>
          </a:blipFill>
        </p:spPr>
      </p:sp>
      <p:sp>
        <p:nvSpPr>
          <p:cNvPr name="TextBox 4" id="4"/>
          <p:cNvSpPr txBox="true"/>
          <p:nvPr/>
        </p:nvSpPr>
        <p:spPr>
          <a:xfrm rot="0">
            <a:off x="1414992" y="1043940"/>
            <a:ext cx="7228417" cy="352729"/>
          </a:xfrm>
          <a:prstGeom prst="rect">
            <a:avLst/>
          </a:prstGeom>
        </p:spPr>
        <p:txBody>
          <a:bodyPr anchor="t" rtlCol="false" tIns="0" lIns="0" bIns="0" rIns="0">
            <a:spAutoFit/>
          </a:bodyPr>
          <a:lstStyle/>
          <a:p>
            <a:pPr algn="ctr" marL="0" indent="0" lvl="0">
              <a:lnSpc>
                <a:spcPts val="2608"/>
              </a:lnSpc>
              <a:spcBef>
                <a:spcPct val="0"/>
              </a:spcBef>
            </a:pPr>
            <a:r>
              <a:rPr lang="en-US" b="true" sz="1863" i="true">
                <a:solidFill>
                  <a:srgbClr val="404040"/>
                </a:solidFill>
                <a:latin typeface="Times New Roman MT Bold Italics"/>
                <a:ea typeface="Times New Roman MT Bold Italics"/>
                <a:cs typeface="Times New Roman MT Bold Italics"/>
                <a:sym typeface="Times New Roman MT Bold Italics"/>
              </a:rPr>
              <a:t>STITCHING TOGETHER PAST, PRESENT &amp; QUEER FUTURES</a:t>
            </a:r>
          </a:p>
        </p:txBody>
      </p:sp>
      <p:grpSp>
        <p:nvGrpSpPr>
          <p:cNvPr name="Group 5" id="5"/>
          <p:cNvGrpSpPr/>
          <p:nvPr/>
        </p:nvGrpSpPr>
        <p:grpSpPr>
          <a:xfrm rot="0">
            <a:off x="-290042" y="1925170"/>
            <a:ext cx="10638484" cy="6208929"/>
            <a:chOff x="0" y="0"/>
            <a:chExt cx="6405843" cy="3738637"/>
          </a:xfrm>
        </p:grpSpPr>
        <p:sp>
          <p:nvSpPr>
            <p:cNvPr name="Freeform 6" id="6"/>
            <p:cNvSpPr/>
            <p:nvPr/>
          </p:nvSpPr>
          <p:spPr>
            <a:xfrm flipH="false" flipV="false" rot="0">
              <a:off x="-19" y="-127"/>
              <a:ext cx="6405734" cy="3738891"/>
            </a:xfrm>
            <a:custGeom>
              <a:avLst/>
              <a:gdLst/>
              <a:ahLst/>
              <a:cxnLst/>
              <a:rect r="r" b="b" t="t" l="l"/>
              <a:pathLst>
                <a:path h="3738891" w="6405734">
                  <a:moveTo>
                    <a:pt x="6398292" y="3535607"/>
                  </a:moveTo>
                  <a:cubicBezTo>
                    <a:pt x="6277545" y="3578606"/>
                    <a:pt x="6186569" y="3484426"/>
                    <a:pt x="6081990" y="3535607"/>
                  </a:cubicBezTo>
                  <a:cubicBezTo>
                    <a:pt x="5997557" y="3594448"/>
                    <a:pt x="5822019" y="3538914"/>
                    <a:pt x="5709357" y="3723792"/>
                  </a:cubicBezTo>
                  <a:cubicBezTo>
                    <a:pt x="5655721" y="3633790"/>
                    <a:pt x="5575009" y="3758322"/>
                    <a:pt x="5331078" y="3719788"/>
                  </a:cubicBezTo>
                  <a:cubicBezTo>
                    <a:pt x="5330180" y="3773689"/>
                    <a:pt x="5276287" y="3646499"/>
                    <a:pt x="5250111" y="3715610"/>
                  </a:cubicBezTo>
                  <a:cubicBezTo>
                    <a:pt x="5222779" y="3734934"/>
                    <a:pt x="5244080" y="3740796"/>
                    <a:pt x="5210974" y="3675048"/>
                  </a:cubicBezTo>
                  <a:cubicBezTo>
                    <a:pt x="5193395" y="3715088"/>
                    <a:pt x="5177740" y="3755909"/>
                    <a:pt x="5101648" y="3725707"/>
                  </a:cubicBezTo>
                  <a:cubicBezTo>
                    <a:pt x="4927650" y="3667041"/>
                    <a:pt x="5044932" y="3503227"/>
                    <a:pt x="4778546" y="3717351"/>
                  </a:cubicBezTo>
                  <a:cubicBezTo>
                    <a:pt x="4726962" y="3785118"/>
                    <a:pt x="4612118" y="3467018"/>
                    <a:pt x="4552964" y="3738891"/>
                  </a:cubicBezTo>
                  <a:cubicBezTo>
                    <a:pt x="4530509" y="3706036"/>
                    <a:pt x="4536925" y="3671045"/>
                    <a:pt x="4468660" y="3734411"/>
                  </a:cubicBezTo>
                  <a:cubicBezTo>
                    <a:pt x="4386152" y="3541526"/>
                    <a:pt x="4422466" y="3821314"/>
                    <a:pt x="4261556" y="3605937"/>
                  </a:cubicBezTo>
                  <a:cubicBezTo>
                    <a:pt x="4155053" y="3744352"/>
                    <a:pt x="4173146" y="3628568"/>
                    <a:pt x="3981440" y="3665300"/>
                  </a:cubicBezTo>
                  <a:cubicBezTo>
                    <a:pt x="3975281" y="3683056"/>
                    <a:pt x="3889565" y="3491215"/>
                    <a:pt x="3847990" y="3553364"/>
                  </a:cubicBezTo>
                  <a:cubicBezTo>
                    <a:pt x="3771641" y="3650851"/>
                    <a:pt x="3852097" y="3386591"/>
                    <a:pt x="3654104" y="3582610"/>
                  </a:cubicBezTo>
                  <a:cubicBezTo>
                    <a:pt x="3574162" y="3586614"/>
                    <a:pt x="3447256" y="3554931"/>
                    <a:pt x="3370908" y="3592533"/>
                  </a:cubicBezTo>
                  <a:cubicBezTo>
                    <a:pt x="3148534" y="3645280"/>
                    <a:pt x="2886896" y="3277440"/>
                    <a:pt x="2749211" y="3534911"/>
                  </a:cubicBezTo>
                  <a:cubicBezTo>
                    <a:pt x="2611271" y="3527077"/>
                    <a:pt x="2749853" y="3414270"/>
                    <a:pt x="2635523" y="3522551"/>
                  </a:cubicBezTo>
                  <a:cubicBezTo>
                    <a:pt x="2554426" y="3514891"/>
                    <a:pt x="2443304" y="3437249"/>
                    <a:pt x="2272001" y="3565550"/>
                  </a:cubicBezTo>
                  <a:cubicBezTo>
                    <a:pt x="2174223" y="3437597"/>
                    <a:pt x="1961602" y="3604022"/>
                    <a:pt x="1787347" y="3665822"/>
                  </a:cubicBezTo>
                  <a:cubicBezTo>
                    <a:pt x="1660698" y="3592184"/>
                    <a:pt x="1738073" y="3543441"/>
                    <a:pt x="1531740" y="3533344"/>
                  </a:cubicBezTo>
                  <a:cubicBezTo>
                    <a:pt x="1526479" y="3589225"/>
                    <a:pt x="1403551" y="3332973"/>
                    <a:pt x="1243668" y="3446302"/>
                  </a:cubicBezTo>
                  <a:cubicBezTo>
                    <a:pt x="1157054" y="3354733"/>
                    <a:pt x="1153846" y="3326706"/>
                    <a:pt x="1013724" y="3279355"/>
                  </a:cubicBezTo>
                  <a:cubicBezTo>
                    <a:pt x="1002047" y="3209025"/>
                    <a:pt x="923645" y="3365875"/>
                    <a:pt x="809058" y="3210069"/>
                  </a:cubicBezTo>
                  <a:cubicBezTo>
                    <a:pt x="820350" y="3248368"/>
                    <a:pt x="642246" y="3268040"/>
                    <a:pt x="493526" y="3260206"/>
                  </a:cubicBezTo>
                  <a:cubicBezTo>
                    <a:pt x="442969" y="3315042"/>
                    <a:pt x="310161" y="3299897"/>
                    <a:pt x="277569" y="3148966"/>
                  </a:cubicBezTo>
                  <a:cubicBezTo>
                    <a:pt x="287193" y="3088036"/>
                    <a:pt x="44288" y="3228870"/>
                    <a:pt x="3869" y="2947376"/>
                  </a:cubicBezTo>
                  <a:cubicBezTo>
                    <a:pt x="9771" y="2482570"/>
                    <a:pt x="-11919" y="2000009"/>
                    <a:pt x="10156" y="1553482"/>
                  </a:cubicBezTo>
                  <a:cubicBezTo>
                    <a:pt x="-1505" y="1508394"/>
                    <a:pt x="29532" y="1532766"/>
                    <a:pt x="149893" y="1464177"/>
                  </a:cubicBezTo>
                  <a:cubicBezTo>
                    <a:pt x="143991" y="1465047"/>
                    <a:pt x="221879" y="1453383"/>
                    <a:pt x="290529" y="1320905"/>
                  </a:cubicBezTo>
                  <a:cubicBezTo>
                    <a:pt x="385483" y="1308719"/>
                    <a:pt x="510593" y="1261717"/>
                    <a:pt x="595538" y="1201832"/>
                  </a:cubicBezTo>
                  <a:cubicBezTo>
                    <a:pt x="794430" y="1102429"/>
                    <a:pt x="1148200" y="1180419"/>
                    <a:pt x="1709587" y="1038889"/>
                  </a:cubicBezTo>
                  <a:cubicBezTo>
                    <a:pt x="1819811" y="997805"/>
                    <a:pt x="1992013" y="956895"/>
                    <a:pt x="2146378" y="896313"/>
                  </a:cubicBezTo>
                  <a:cubicBezTo>
                    <a:pt x="2194112" y="935657"/>
                    <a:pt x="2243643" y="664085"/>
                    <a:pt x="2464861" y="752694"/>
                  </a:cubicBezTo>
                  <a:cubicBezTo>
                    <a:pt x="2589585" y="629790"/>
                    <a:pt x="2851737" y="586966"/>
                    <a:pt x="2973382" y="507235"/>
                  </a:cubicBezTo>
                  <a:cubicBezTo>
                    <a:pt x="3089765" y="587140"/>
                    <a:pt x="3256192" y="493134"/>
                    <a:pt x="3388102" y="491393"/>
                  </a:cubicBezTo>
                  <a:cubicBezTo>
                    <a:pt x="3618303" y="484604"/>
                    <a:pt x="3302258" y="383461"/>
                    <a:pt x="3970020" y="338025"/>
                  </a:cubicBezTo>
                  <a:cubicBezTo>
                    <a:pt x="4087045" y="406788"/>
                    <a:pt x="4194960" y="397562"/>
                    <a:pt x="4380506" y="344640"/>
                  </a:cubicBezTo>
                  <a:cubicBezTo>
                    <a:pt x="4525119" y="383809"/>
                    <a:pt x="4582220" y="407659"/>
                    <a:pt x="4699759" y="357174"/>
                  </a:cubicBezTo>
                  <a:cubicBezTo>
                    <a:pt x="4911482" y="282840"/>
                    <a:pt x="5121922" y="171252"/>
                    <a:pt x="5461449" y="53397"/>
                  </a:cubicBezTo>
                  <a:cubicBezTo>
                    <a:pt x="5485059" y="15272"/>
                    <a:pt x="5459780" y="78639"/>
                    <a:pt x="5711410" y="55138"/>
                  </a:cubicBezTo>
                  <a:cubicBezTo>
                    <a:pt x="5727450" y="57227"/>
                    <a:pt x="5756322" y="169163"/>
                    <a:pt x="5851789" y="89084"/>
                  </a:cubicBezTo>
                  <a:cubicBezTo>
                    <a:pt x="5897342" y="128427"/>
                    <a:pt x="6120998" y="86821"/>
                    <a:pt x="6213130" y="0"/>
                  </a:cubicBezTo>
                  <a:cubicBezTo>
                    <a:pt x="6234816" y="3260"/>
                    <a:pt x="6346195" y="69064"/>
                    <a:pt x="6366854" y="10746"/>
                  </a:cubicBezTo>
                  <a:cubicBezTo>
                    <a:pt x="6459583" y="658166"/>
                    <a:pt x="6342859" y="1325954"/>
                    <a:pt x="6405734" y="1997397"/>
                  </a:cubicBezTo>
                  <a:cubicBezTo>
                    <a:pt x="6375964" y="2517910"/>
                    <a:pt x="6398035" y="2962347"/>
                    <a:pt x="6398292" y="3535607"/>
                  </a:cubicBezTo>
                  <a:close/>
                </a:path>
              </a:pathLst>
            </a:custGeom>
            <a:blipFill>
              <a:blip r:embed="rId4"/>
              <a:stretch>
                <a:fillRect l="-2601" t="-15862" r="-14692" b="-17865"/>
              </a:stretch>
            </a:blipFill>
          </p:spPr>
        </p:sp>
      </p:grpSp>
      <p:sp>
        <p:nvSpPr>
          <p:cNvPr name="Freeform 7" id="7"/>
          <p:cNvSpPr/>
          <p:nvPr/>
        </p:nvSpPr>
        <p:spPr>
          <a:xfrm flipH="false" flipV="false" rot="9439435">
            <a:off x="-747243" y="3647008"/>
            <a:ext cx="9985945" cy="1085972"/>
          </a:xfrm>
          <a:custGeom>
            <a:avLst/>
            <a:gdLst/>
            <a:ahLst/>
            <a:cxnLst/>
            <a:rect r="r" b="b" t="t" l="l"/>
            <a:pathLst>
              <a:path h="1085972" w="9985945">
                <a:moveTo>
                  <a:pt x="0" y="0"/>
                </a:moveTo>
                <a:lnTo>
                  <a:pt x="9985945" y="0"/>
                </a:lnTo>
                <a:lnTo>
                  <a:pt x="9985945" y="1085971"/>
                </a:lnTo>
                <a:lnTo>
                  <a:pt x="0" y="108597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35357" y="935370"/>
            <a:ext cx="10129114" cy="4850345"/>
          </a:xfrm>
          <a:prstGeom prst="rect">
            <a:avLst/>
          </a:prstGeom>
        </p:spPr>
        <p:txBody>
          <a:bodyPr anchor="t" rtlCol="false" tIns="0" lIns="0" bIns="0" rIns="0">
            <a:spAutoFit/>
          </a:bodyPr>
          <a:lstStyle/>
          <a:p>
            <a:pPr algn="ctr">
              <a:lnSpc>
                <a:spcPts val="27758"/>
              </a:lnSpc>
            </a:pPr>
            <a:r>
              <a:rPr lang="en-US" b="true" sz="35137" spc="562">
                <a:solidFill>
                  <a:srgbClr val="2E2E2E"/>
                </a:solidFill>
                <a:latin typeface="Heading Now 11-18 Bold"/>
                <a:ea typeface="Heading Now 11-18 Bold"/>
                <a:cs typeface="Heading Now 11-18 Bold"/>
                <a:sym typeface="Heading Now 11-18 Bold"/>
              </a:rPr>
              <a:t>SUMMERFEST</a:t>
            </a:r>
          </a:p>
        </p:txBody>
      </p:sp>
      <p:grpSp>
        <p:nvGrpSpPr>
          <p:cNvPr name="Group 9" id="9"/>
          <p:cNvGrpSpPr/>
          <p:nvPr/>
        </p:nvGrpSpPr>
        <p:grpSpPr>
          <a:xfrm rot="-577931">
            <a:off x="-5150177" y="-925033"/>
            <a:ext cx="10071753" cy="2135016"/>
            <a:chOff x="0" y="0"/>
            <a:chExt cx="6347587" cy="1345565"/>
          </a:xfrm>
        </p:grpSpPr>
        <p:sp>
          <p:nvSpPr>
            <p:cNvPr name="Freeform 10" id="10"/>
            <p:cNvSpPr/>
            <p:nvPr/>
          </p:nvSpPr>
          <p:spPr>
            <a:xfrm flipH="false" flipV="false" rot="0">
              <a:off x="13" y="10"/>
              <a:ext cx="6347574" cy="1345543"/>
            </a:xfrm>
            <a:custGeom>
              <a:avLst/>
              <a:gdLst/>
              <a:ahLst/>
              <a:cxnLst/>
              <a:rect r="r" b="b" t="t" l="l"/>
              <a:pathLst>
                <a:path h="1345543" w="6347574">
                  <a:moveTo>
                    <a:pt x="6347574" y="925693"/>
                  </a:moveTo>
                  <a:cubicBezTo>
                    <a:pt x="6311252" y="967476"/>
                    <a:pt x="6081509" y="952363"/>
                    <a:pt x="5984608" y="1085840"/>
                  </a:cubicBezTo>
                  <a:cubicBezTo>
                    <a:pt x="5834494" y="1062472"/>
                    <a:pt x="5704065" y="1067933"/>
                    <a:pt x="5536044" y="1043422"/>
                  </a:cubicBezTo>
                  <a:cubicBezTo>
                    <a:pt x="5442953" y="1117336"/>
                    <a:pt x="5432031" y="1001385"/>
                    <a:pt x="5092433" y="1166358"/>
                  </a:cubicBezTo>
                  <a:cubicBezTo>
                    <a:pt x="5071605" y="1125337"/>
                    <a:pt x="4812779" y="1217793"/>
                    <a:pt x="4569447" y="1298438"/>
                  </a:cubicBezTo>
                  <a:cubicBezTo>
                    <a:pt x="4114660" y="1168390"/>
                    <a:pt x="3826243" y="1249289"/>
                    <a:pt x="3471913" y="1176772"/>
                  </a:cubicBezTo>
                  <a:cubicBezTo>
                    <a:pt x="3056877" y="1243066"/>
                    <a:pt x="3361169" y="1274435"/>
                    <a:pt x="2567038" y="1243193"/>
                  </a:cubicBezTo>
                  <a:cubicBezTo>
                    <a:pt x="2470010" y="1176137"/>
                    <a:pt x="2458199" y="1377940"/>
                    <a:pt x="2136762" y="1278245"/>
                  </a:cubicBezTo>
                  <a:cubicBezTo>
                    <a:pt x="2023732" y="1312662"/>
                    <a:pt x="1871332" y="1365240"/>
                    <a:pt x="1801609" y="1302883"/>
                  </a:cubicBezTo>
                  <a:cubicBezTo>
                    <a:pt x="1710804" y="1238240"/>
                    <a:pt x="1730997" y="1343523"/>
                    <a:pt x="1615046" y="1340475"/>
                  </a:cubicBezTo>
                  <a:cubicBezTo>
                    <a:pt x="1542910" y="1345936"/>
                    <a:pt x="1456296" y="1213475"/>
                    <a:pt x="1404226" y="1288913"/>
                  </a:cubicBezTo>
                  <a:cubicBezTo>
                    <a:pt x="1239380" y="1391656"/>
                    <a:pt x="1267955" y="1304534"/>
                    <a:pt x="1029322" y="1339586"/>
                  </a:cubicBezTo>
                  <a:cubicBezTo>
                    <a:pt x="653910" y="1383909"/>
                    <a:pt x="487667" y="1163945"/>
                    <a:pt x="85585" y="1236970"/>
                  </a:cubicBezTo>
                  <a:cubicBezTo>
                    <a:pt x="-22365" y="1156579"/>
                    <a:pt x="6083" y="1531610"/>
                    <a:pt x="6718" y="241163"/>
                  </a:cubicBezTo>
                  <a:cubicBezTo>
                    <a:pt x="-31382" y="-209306"/>
                    <a:pt x="71742" y="129911"/>
                    <a:pt x="863714" y="25009"/>
                  </a:cubicBezTo>
                  <a:cubicBezTo>
                    <a:pt x="1336408" y="40376"/>
                    <a:pt x="1272146" y="280787"/>
                    <a:pt x="2654541" y="203825"/>
                  </a:cubicBezTo>
                  <a:cubicBezTo>
                    <a:pt x="2834627" y="190490"/>
                    <a:pt x="2765412" y="307457"/>
                    <a:pt x="3438893" y="316474"/>
                  </a:cubicBezTo>
                  <a:cubicBezTo>
                    <a:pt x="3622789" y="327142"/>
                    <a:pt x="3805923" y="432425"/>
                    <a:pt x="4060304" y="444490"/>
                  </a:cubicBezTo>
                  <a:cubicBezTo>
                    <a:pt x="4281411" y="583428"/>
                    <a:pt x="4316717" y="542788"/>
                    <a:pt x="4611865" y="612130"/>
                  </a:cubicBezTo>
                  <a:cubicBezTo>
                    <a:pt x="5196573" y="723509"/>
                    <a:pt x="5561825" y="563616"/>
                    <a:pt x="6347574" y="925693"/>
                  </a:cubicBezTo>
                  <a:close/>
                </a:path>
              </a:pathLst>
            </a:custGeom>
            <a:blipFill>
              <a:blip r:embed="rId7"/>
              <a:stretch>
                <a:fillRect l="-2460" t="-61014" r="-32582" b="-85703"/>
              </a:stretch>
            </a:blipFill>
          </p:spPr>
        </p:sp>
      </p:grpSp>
      <p:sp>
        <p:nvSpPr>
          <p:cNvPr name="TextBox 11" id="11"/>
          <p:cNvSpPr txBox="true"/>
          <p:nvPr/>
        </p:nvSpPr>
        <p:spPr>
          <a:xfrm rot="0">
            <a:off x="221845" y="7294477"/>
            <a:ext cx="6000302" cy="839622"/>
          </a:xfrm>
          <a:prstGeom prst="rect">
            <a:avLst/>
          </a:prstGeom>
        </p:spPr>
        <p:txBody>
          <a:bodyPr anchor="t" rtlCol="false" tIns="0" lIns="0" bIns="0" rIns="0">
            <a:spAutoFit/>
          </a:bodyPr>
          <a:lstStyle/>
          <a:p>
            <a:pPr algn="l" marL="0" indent="0" lvl="0">
              <a:lnSpc>
                <a:spcPts val="6438"/>
              </a:lnSpc>
            </a:pPr>
            <a:r>
              <a:rPr lang="en-US" b="true" sz="6374">
                <a:solidFill>
                  <a:srgbClr val="404040"/>
                </a:solidFill>
                <a:latin typeface="Oswald Bold"/>
                <a:ea typeface="Oswald Bold"/>
                <a:cs typeface="Oswald Bold"/>
                <a:sym typeface="Oswald Bold"/>
              </a:rPr>
              <a:t>STARRING DENALI</a:t>
            </a:r>
          </a:p>
        </p:txBody>
      </p:sp>
      <p:sp>
        <p:nvSpPr>
          <p:cNvPr name="Freeform 12" id="12"/>
          <p:cNvSpPr/>
          <p:nvPr/>
        </p:nvSpPr>
        <p:spPr>
          <a:xfrm flipH="false" flipV="false" rot="0">
            <a:off x="6597165" y="3533152"/>
            <a:ext cx="6197306" cy="8947279"/>
          </a:xfrm>
          <a:custGeom>
            <a:avLst/>
            <a:gdLst/>
            <a:ahLst/>
            <a:cxnLst/>
            <a:rect r="r" b="b" t="t" l="l"/>
            <a:pathLst>
              <a:path h="8947279" w="6197306">
                <a:moveTo>
                  <a:pt x="0" y="0"/>
                </a:moveTo>
                <a:lnTo>
                  <a:pt x="6197306" y="0"/>
                </a:lnTo>
                <a:lnTo>
                  <a:pt x="6197306" y="8947279"/>
                </a:lnTo>
                <a:lnTo>
                  <a:pt x="0" y="8947279"/>
                </a:lnTo>
                <a:lnTo>
                  <a:pt x="0" y="0"/>
                </a:lnTo>
                <a:close/>
              </a:path>
            </a:pathLst>
          </a:custGeom>
          <a:blipFill>
            <a:blip r:embed="rId8"/>
            <a:stretch>
              <a:fillRect l="0" t="0" r="0" b="0"/>
            </a:stretch>
          </a:blipFill>
        </p:spPr>
      </p:sp>
      <p:sp>
        <p:nvSpPr>
          <p:cNvPr name="TextBox 13" id="13"/>
          <p:cNvSpPr txBox="true"/>
          <p:nvPr/>
        </p:nvSpPr>
        <p:spPr>
          <a:xfrm rot="0">
            <a:off x="221845" y="8095999"/>
            <a:ext cx="7090094" cy="2900172"/>
          </a:xfrm>
          <a:prstGeom prst="rect">
            <a:avLst/>
          </a:prstGeom>
        </p:spPr>
        <p:txBody>
          <a:bodyPr anchor="t" rtlCol="false" tIns="0" lIns="0" bIns="0" rIns="0">
            <a:spAutoFit/>
          </a:bodyPr>
          <a:lstStyle/>
          <a:p>
            <a:pPr algn="l">
              <a:lnSpc>
                <a:spcPts val="2903"/>
              </a:lnSpc>
            </a:pPr>
            <a:r>
              <a:rPr lang="en-US" sz="2199" spc="-72" b="true">
                <a:solidFill>
                  <a:srgbClr val="232323"/>
                </a:solidFill>
                <a:latin typeface="Anonymous Pro Bold"/>
                <a:ea typeface="Anonymous Pro Bold"/>
                <a:cs typeface="Anonymous Pro Bold"/>
                <a:sym typeface="Anonymous Pro Bold"/>
              </a:rPr>
              <a:t>KARA MELLE | DULCE | ERICK JACKSON &amp; WILLOW RIVER  MISS CONDUCT | MELONA | AYESHA AHAD | DIVAA</a:t>
            </a:r>
          </a:p>
          <a:p>
            <a:pPr algn="l">
              <a:lnSpc>
                <a:spcPts val="2903"/>
              </a:lnSpc>
            </a:pPr>
            <a:r>
              <a:rPr lang="en-US" sz="2199" spc="-72" b="true">
                <a:solidFill>
                  <a:srgbClr val="232323"/>
                </a:solidFill>
                <a:latin typeface="Anonymous Pro Bold"/>
                <a:ea typeface="Anonymous Pro Bold"/>
                <a:cs typeface="Anonymous Pro Bold"/>
                <a:sym typeface="Anonymous Pro Bold"/>
              </a:rPr>
              <a:t>PEACH BLOSSOM | ELIXXIRR | OLIVER D. SPECTRUM </a:t>
            </a:r>
          </a:p>
          <a:p>
            <a:pPr algn="l">
              <a:lnSpc>
                <a:spcPts val="2903"/>
              </a:lnSpc>
            </a:pPr>
            <a:r>
              <a:rPr lang="en-US" sz="2199" spc="-72" b="true">
                <a:solidFill>
                  <a:srgbClr val="232323"/>
                </a:solidFill>
                <a:latin typeface="Anonymous Pro Bold"/>
                <a:ea typeface="Anonymous Pro Bold"/>
                <a:cs typeface="Anonymous Pro Bold"/>
                <a:sym typeface="Anonymous Pro Bold"/>
              </a:rPr>
              <a:t>GEORGE SWOONEY | YU REINAS | MELODY BIJOU </a:t>
            </a:r>
          </a:p>
          <a:p>
            <a:pPr algn="l">
              <a:lnSpc>
                <a:spcPts val="2903"/>
              </a:lnSpc>
            </a:pPr>
            <a:r>
              <a:rPr lang="en-US" sz="2199" spc="-72" b="true">
                <a:solidFill>
                  <a:srgbClr val="232323"/>
                </a:solidFill>
                <a:latin typeface="Anonymous Pro Bold"/>
                <a:ea typeface="Anonymous Pro Bold"/>
                <a:cs typeface="Anonymous Pro Bold"/>
                <a:sym typeface="Anonymous Pro Bold"/>
              </a:rPr>
              <a:t>WATERLOO CONCERT BAND | MARLEY MURAWSKY </a:t>
            </a:r>
          </a:p>
          <a:p>
            <a:pPr algn="l">
              <a:lnSpc>
                <a:spcPts val="2903"/>
              </a:lnSpc>
            </a:pPr>
            <a:r>
              <a:rPr lang="en-US" sz="2199" spc="-72" b="true">
                <a:solidFill>
                  <a:srgbClr val="232323"/>
                </a:solidFill>
                <a:latin typeface="Anonymous Pro Bold"/>
                <a:ea typeface="Anonymous Pro Bold"/>
                <a:cs typeface="Anonymous Pro Bold"/>
                <a:sym typeface="Anonymous Pro Bold"/>
              </a:rPr>
              <a:t>BOLO TIE LINE | DICKSONMYPOCKET | KINX </a:t>
            </a:r>
          </a:p>
          <a:p>
            <a:pPr algn="l">
              <a:lnSpc>
                <a:spcPts val="2903"/>
              </a:lnSpc>
            </a:pPr>
          </a:p>
          <a:p>
            <a:pPr algn="l">
              <a:lnSpc>
                <a:spcPts val="2903"/>
              </a:lnSpc>
            </a:pPr>
          </a:p>
        </p:txBody>
      </p:sp>
      <p:sp>
        <p:nvSpPr>
          <p:cNvPr name="Freeform 14" id="14"/>
          <p:cNvSpPr/>
          <p:nvPr/>
        </p:nvSpPr>
        <p:spPr>
          <a:xfrm flipH="false" flipV="false" rot="-8100000">
            <a:off x="-1975810" y="9588355"/>
            <a:ext cx="8763864" cy="5784151"/>
          </a:xfrm>
          <a:custGeom>
            <a:avLst/>
            <a:gdLst/>
            <a:ahLst/>
            <a:cxnLst/>
            <a:rect r="r" b="b" t="t" l="l"/>
            <a:pathLst>
              <a:path h="5784151" w="8763864">
                <a:moveTo>
                  <a:pt x="0" y="0"/>
                </a:moveTo>
                <a:lnTo>
                  <a:pt x="8763865" y="0"/>
                </a:lnTo>
                <a:lnTo>
                  <a:pt x="8763865" y="5784151"/>
                </a:lnTo>
                <a:lnTo>
                  <a:pt x="0" y="5784151"/>
                </a:lnTo>
                <a:lnTo>
                  <a:pt x="0" y="0"/>
                </a:lnTo>
                <a:close/>
              </a:path>
            </a:pathLst>
          </a:custGeom>
          <a:blipFill>
            <a:blip r:embed="rId9"/>
            <a:stretch>
              <a:fillRect l="0" t="0" r="0" b="0"/>
            </a:stretch>
          </a:blipFill>
        </p:spPr>
      </p:sp>
      <p:sp>
        <p:nvSpPr>
          <p:cNvPr name="Freeform 15" id="15"/>
          <p:cNvSpPr/>
          <p:nvPr/>
        </p:nvSpPr>
        <p:spPr>
          <a:xfrm flipH="false" flipV="false" rot="0">
            <a:off x="454439" y="12340054"/>
            <a:ext cx="973834" cy="235605"/>
          </a:xfrm>
          <a:custGeom>
            <a:avLst/>
            <a:gdLst/>
            <a:ahLst/>
            <a:cxnLst/>
            <a:rect r="r" b="b" t="t" l="l"/>
            <a:pathLst>
              <a:path h="235605" w="973834">
                <a:moveTo>
                  <a:pt x="0" y="0"/>
                </a:moveTo>
                <a:lnTo>
                  <a:pt x="973834" y="0"/>
                </a:lnTo>
                <a:lnTo>
                  <a:pt x="973834" y="235605"/>
                </a:lnTo>
                <a:lnTo>
                  <a:pt x="0" y="235605"/>
                </a:lnTo>
                <a:lnTo>
                  <a:pt x="0" y="0"/>
                </a:lnTo>
                <a:close/>
              </a:path>
            </a:pathLst>
          </a:custGeom>
          <a:blipFill>
            <a:blip r:embed="rId10"/>
            <a:stretch>
              <a:fillRect l="0" t="0" r="0" b="0"/>
            </a:stretch>
          </a:blipFill>
        </p:spPr>
      </p:sp>
      <p:sp>
        <p:nvSpPr>
          <p:cNvPr name="Freeform 16" id="16"/>
          <p:cNvSpPr/>
          <p:nvPr/>
        </p:nvSpPr>
        <p:spPr>
          <a:xfrm flipH="false" flipV="false" rot="0">
            <a:off x="399460" y="11909602"/>
            <a:ext cx="1257498" cy="276126"/>
          </a:xfrm>
          <a:custGeom>
            <a:avLst/>
            <a:gdLst/>
            <a:ahLst/>
            <a:cxnLst/>
            <a:rect r="r" b="b" t="t" l="l"/>
            <a:pathLst>
              <a:path h="276126" w="1257498">
                <a:moveTo>
                  <a:pt x="0" y="0"/>
                </a:moveTo>
                <a:lnTo>
                  <a:pt x="1257497" y="0"/>
                </a:lnTo>
                <a:lnTo>
                  <a:pt x="1257497" y="276125"/>
                </a:lnTo>
                <a:lnTo>
                  <a:pt x="0" y="276125"/>
                </a:lnTo>
                <a:lnTo>
                  <a:pt x="0" y="0"/>
                </a:lnTo>
                <a:close/>
              </a:path>
            </a:pathLst>
          </a:custGeom>
          <a:blipFill>
            <a:blip r:embed="rId11"/>
            <a:stretch>
              <a:fillRect l="0" t="0" r="0" b="0"/>
            </a:stretch>
          </a:blipFill>
        </p:spPr>
      </p:sp>
      <p:sp>
        <p:nvSpPr>
          <p:cNvPr name="Freeform 17" id="17"/>
          <p:cNvSpPr/>
          <p:nvPr/>
        </p:nvSpPr>
        <p:spPr>
          <a:xfrm flipH="false" flipV="false" rot="0">
            <a:off x="1719058" y="12278243"/>
            <a:ext cx="290921" cy="340590"/>
          </a:xfrm>
          <a:custGeom>
            <a:avLst/>
            <a:gdLst/>
            <a:ahLst/>
            <a:cxnLst/>
            <a:rect r="r" b="b" t="t" l="l"/>
            <a:pathLst>
              <a:path h="340590" w="290921">
                <a:moveTo>
                  <a:pt x="0" y="0"/>
                </a:moveTo>
                <a:lnTo>
                  <a:pt x="290920" y="0"/>
                </a:lnTo>
                <a:lnTo>
                  <a:pt x="290920" y="340590"/>
                </a:lnTo>
                <a:lnTo>
                  <a:pt x="0" y="340590"/>
                </a:lnTo>
                <a:lnTo>
                  <a:pt x="0" y="0"/>
                </a:lnTo>
                <a:close/>
              </a:path>
            </a:pathLst>
          </a:custGeom>
          <a:blipFill>
            <a:blip r:embed="rId12"/>
            <a:stretch>
              <a:fillRect l="0" t="0" r="0" b="0"/>
            </a:stretch>
          </a:blipFill>
        </p:spPr>
      </p:sp>
      <p:sp>
        <p:nvSpPr>
          <p:cNvPr name="Freeform 18" id="18"/>
          <p:cNvSpPr/>
          <p:nvPr/>
        </p:nvSpPr>
        <p:spPr>
          <a:xfrm flipH="false" flipV="false" rot="0">
            <a:off x="2280780" y="11955119"/>
            <a:ext cx="823837" cy="823837"/>
          </a:xfrm>
          <a:custGeom>
            <a:avLst/>
            <a:gdLst/>
            <a:ahLst/>
            <a:cxnLst/>
            <a:rect r="r" b="b" t="t" l="l"/>
            <a:pathLst>
              <a:path h="823837" w="823837">
                <a:moveTo>
                  <a:pt x="0" y="0"/>
                </a:moveTo>
                <a:lnTo>
                  <a:pt x="823836" y="0"/>
                </a:lnTo>
                <a:lnTo>
                  <a:pt x="823836" y="823836"/>
                </a:lnTo>
                <a:lnTo>
                  <a:pt x="0" y="823836"/>
                </a:lnTo>
                <a:lnTo>
                  <a:pt x="0" y="0"/>
                </a:lnTo>
                <a:close/>
              </a:path>
            </a:pathLst>
          </a:custGeom>
          <a:blipFill>
            <a:blip r:embed="rId13"/>
            <a:stretch>
              <a:fillRect l="0" t="0" r="0" b="0"/>
            </a:stretch>
          </a:blipFill>
        </p:spPr>
      </p:sp>
      <p:sp>
        <p:nvSpPr>
          <p:cNvPr name="Freeform 19" id="19"/>
          <p:cNvSpPr/>
          <p:nvPr/>
        </p:nvSpPr>
        <p:spPr>
          <a:xfrm flipH="false" flipV="false" rot="-136516">
            <a:off x="2750581" y="10272268"/>
            <a:ext cx="7895684" cy="1285196"/>
          </a:xfrm>
          <a:custGeom>
            <a:avLst/>
            <a:gdLst/>
            <a:ahLst/>
            <a:cxnLst/>
            <a:rect r="r" b="b" t="t" l="l"/>
            <a:pathLst>
              <a:path h="1285196" w="7895684">
                <a:moveTo>
                  <a:pt x="0" y="0"/>
                </a:moveTo>
                <a:lnTo>
                  <a:pt x="7895684" y="0"/>
                </a:lnTo>
                <a:lnTo>
                  <a:pt x="7895684" y="1285196"/>
                </a:lnTo>
                <a:lnTo>
                  <a:pt x="0" y="1285196"/>
                </a:lnTo>
                <a:lnTo>
                  <a:pt x="0" y="0"/>
                </a:lnTo>
                <a:close/>
              </a:path>
            </a:pathLst>
          </a:custGeom>
          <a:blipFill>
            <a:blip r:embed="rId14"/>
            <a:stretch>
              <a:fillRect l="0" t="-59816" r="0" b="-59816"/>
            </a:stretch>
          </a:blipFill>
        </p:spPr>
      </p:sp>
      <p:sp>
        <p:nvSpPr>
          <p:cNvPr name="Freeform 20" id="20"/>
          <p:cNvSpPr/>
          <p:nvPr/>
        </p:nvSpPr>
        <p:spPr>
          <a:xfrm flipH="false" flipV="false" rot="164108">
            <a:off x="5352214" y="11436157"/>
            <a:ext cx="5293081" cy="1105786"/>
          </a:xfrm>
          <a:custGeom>
            <a:avLst/>
            <a:gdLst/>
            <a:ahLst/>
            <a:cxnLst/>
            <a:rect r="r" b="b" t="t" l="l"/>
            <a:pathLst>
              <a:path h="1105786" w="5293081">
                <a:moveTo>
                  <a:pt x="0" y="0"/>
                </a:moveTo>
                <a:lnTo>
                  <a:pt x="5293081" y="0"/>
                </a:lnTo>
                <a:lnTo>
                  <a:pt x="5293081" y="1105786"/>
                </a:lnTo>
                <a:lnTo>
                  <a:pt x="0" y="1105786"/>
                </a:lnTo>
                <a:lnTo>
                  <a:pt x="0" y="0"/>
                </a:lnTo>
                <a:close/>
              </a:path>
            </a:pathLst>
          </a:custGeom>
          <a:blipFill>
            <a:blip r:embed="rId15"/>
            <a:stretch>
              <a:fillRect l="0" t="-35562" r="0" b="-35562"/>
            </a:stretch>
          </a:blipFill>
        </p:spPr>
      </p:sp>
      <p:sp>
        <p:nvSpPr>
          <p:cNvPr name="TextBox 21" id="21"/>
          <p:cNvSpPr txBox="true"/>
          <p:nvPr/>
        </p:nvSpPr>
        <p:spPr>
          <a:xfrm rot="-199809">
            <a:off x="3118137" y="10385648"/>
            <a:ext cx="6952523" cy="858126"/>
          </a:xfrm>
          <a:prstGeom prst="rect">
            <a:avLst/>
          </a:prstGeom>
        </p:spPr>
        <p:txBody>
          <a:bodyPr anchor="t" rtlCol="false" tIns="0" lIns="0" bIns="0" rIns="0">
            <a:spAutoFit/>
          </a:bodyPr>
          <a:lstStyle/>
          <a:p>
            <a:pPr algn="ctr">
              <a:lnSpc>
                <a:spcPts val="7069"/>
              </a:lnSpc>
            </a:pPr>
            <a:r>
              <a:rPr lang="en-US" b="true" sz="5049" spc="-55">
                <a:solidFill>
                  <a:srgbClr val="FFFFFF"/>
                </a:solidFill>
                <a:latin typeface="Anonymous Pro Bold"/>
                <a:ea typeface="Anonymous Pro Bold"/>
                <a:cs typeface="Anonymous Pro Bold"/>
                <a:sym typeface="Anonymous Pro Bold"/>
              </a:rPr>
              <a:t>JUNE 7,2025 | 12-8PM</a:t>
            </a:r>
          </a:p>
        </p:txBody>
      </p:sp>
      <p:sp>
        <p:nvSpPr>
          <p:cNvPr name="TextBox 22" id="22"/>
          <p:cNvSpPr txBox="true"/>
          <p:nvPr/>
        </p:nvSpPr>
        <p:spPr>
          <a:xfrm rot="201730">
            <a:off x="4533457" y="11512620"/>
            <a:ext cx="6935062" cy="903629"/>
          </a:xfrm>
          <a:prstGeom prst="rect">
            <a:avLst/>
          </a:prstGeom>
        </p:spPr>
        <p:txBody>
          <a:bodyPr anchor="t" rtlCol="false" tIns="0" lIns="0" bIns="0" rIns="0">
            <a:spAutoFit/>
          </a:bodyPr>
          <a:lstStyle/>
          <a:p>
            <a:pPr algn="ctr">
              <a:lnSpc>
                <a:spcPts val="4106"/>
              </a:lnSpc>
            </a:pPr>
            <a:r>
              <a:rPr lang="en-US" sz="2933" b="true">
                <a:solidFill>
                  <a:srgbClr val="FFFFFF"/>
                </a:solidFill>
                <a:latin typeface="Anonymous Pro Bold"/>
                <a:ea typeface="Anonymous Pro Bold"/>
                <a:cs typeface="Anonymous Pro Bold"/>
                <a:sym typeface="Anonymous Pro Bold"/>
              </a:rPr>
              <a:t>Willow River Park</a:t>
            </a:r>
          </a:p>
          <a:p>
            <a:pPr algn="ctr">
              <a:lnSpc>
                <a:spcPts val="3047"/>
              </a:lnSpc>
            </a:pPr>
            <a:r>
              <a:rPr lang="en-US" sz="2176" b="true">
                <a:solidFill>
                  <a:srgbClr val="FFFFFF"/>
                </a:solidFill>
                <a:latin typeface="Anonymous Pro Bold"/>
                <a:ea typeface="Anonymous Pro Bold"/>
                <a:cs typeface="Anonymous Pro Bold"/>
                <a:sym typeface="Anonymous Pro Bold"/>
              </a:rPr>
              <a:t>FKA Victoria Park, KItchener</a:t>
            </a:r>
          </a:p>
        </p:txBody>
      </p:sp>
      <p:sp>
        <p:nvSpPr>
          <p:cNvPr name="Freeform 23" id="23"/>
          <p:cNvSpPr/>
          <p:nvPr/>
        </p:nvSpPr>
        <p:spPr>
          <a:xfrm flipH="false" flipV="false" rot="0">
            <a:off x="5029200" y="6155684"/>
            <a:ext cx="918899" cy="920434"/>
          </a:xfrm>
          <a:custGeom>
            <a:avLst/>
            <a:gdLst/>
            <a:ahLst/>
            <a:cxnLst/>
            <a:rect r="r" b="b" t="t" l="l"/>
            <a:pathLst>
              <a:path h="920434" w="918899">
                <a:moveTo>
                  <a:pt x="0" y="0"/>
                </a:moveTo>
                <a:lnTo>
                  <a:pt x="918899" y="0"/>
                </a:lnTo>
                <a:lnTo>
                  <a:pt x="918899" y="920434"/>
                </a:lnTo>
                <a:lnTo>
                  <a:pt x="0" y="920434"/>
                </a:lnTo>
                <a:lnTo>
                  <a:pt x="0" y="0"/>
                </a:lnTo>
                <a:close/>
              </a:path>
            </a:pathLst>
          </a:custGeom>
          <a:blipFill>
            <a:blip r:embed="rId16"/>
            <a:stretch>
              <a:fillRect l="0" t="0" r="0" b="0"/>
            </a:stretch>
          </a:blipFill>
        </p:spPr>
      </p:sp>
      <p:sp>
        <p:nvSpPr>
          <p:cNvPr name="Freeform 24" id="24"/>
          <p:cNvSpPr/>
          <p:nvPr/>
        </p:nvSpPr>
        <p:spPr>
          <a:xfrm flipH="false" flipV="false" rot="848698">
            <a:off x="5935030" y="5737395"/>
            <a:ext cx="1164279" cy="1208072"/>
          </a:xfrm>
          <a:custGeom>
            <a:avLst/>
            <a:gdLst/>
            <a:ahLst/>
            <a:cxnLst/>
            <a:rect r="r" b="b" t="t" l="l"/>
            <a:pathLst>
              <a:path h="1208072" w="1164279">
                <a:moveTo>
                  <a:pt x="0" y="0"/>
                </a:moveTo>
                <a:lnTo>
                  <a:pt x="1164280" y="0"/>
                </a:lnTo>
                <a:lnTo>
                  <a:pt x="1164280" y="1208072"/>
                </a:lnTo>
                <a:lnTo>
                  <a:pt x="0" y="1208072"/>
                </a:lnTo>
                <a:lnTo>
                  <a:pt x="0" y="0"/>
                </a:lnTo>
                <a:close/>
              </a:path>
            </a:pathLst>
          </a:custGeom>
          <a:blipFill>
            <a:blip r:embed="rId17"/>
            <a:stretch>
              <a:fillRect l="0" t="0" r="0" b="0"/>
            </a:stretch>
          </a:blipFill>
        </p:spPr>
      </p:sp>
      <p:sp>
        <p:nvSpPr>
          <p:cNvPr name="Freeform 25" id="25"/>
          <p:cNvSpPr/>
          <p:nvPr/>
        </p:nvSpPr>
        <p:spPr>
          <a:xfrm flipH="false" flipV="false" rot="0">
            <a:off x="6765694" y="5029634"/>
            <a:ext cx="997472" cy="997472"/>
          </a:xfrm>
          <a:custGeom>
            <a:avLst/>
            <a:gdLst/>
            <a:ahLst/>
            <a:cxnLst/>
            <a:rect r="r" b="b" t="t" l="l"/>
            <a:pathLst>
              <a:path h="997472" w="997472">
                <a:moveTo>
                  <a:pt x="0" y="0"/>
                </a:moveTo>
                <a:lnTo>
                  <a:pt x="997472" y="0"/>
                </a:lnTo>
                <a:lnTo>
                  <a:pt x="997472" y="997472"/>
                </a:lnTo>
                <a:lnTo>
                  <a:pt x="0" y="99747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6" id="26"/>
          <p:cNvSpPr/>
          <p:nvPr/>
        </p:nvSpPr>
        <p:spPr>
          <a:xfrm flipH="false" flipV="false" rot="0">
            <a:off x="7048659" y="6341431"/>
            <a:ext cx="906043" cy="907556"/>
          </a:xfrm>
          <a:custGeom>
            <a:avLst/>
            <a:gdLst/>
            <a:ahLst/>
            <a:cxnLst/>
            <a:rect r="r" b="b" t="t" l="l"/>
            <a:pathLst>
              <a:path h="907556" w="906043">
                <a:moveTo>
                  <a:pt x="0" y="0"/>
                </a:moveTo>
                <a:lnTo>
                  <a:pt x="906043" y="0"/>
                </a:lnTo>
                <a:lnTo>
                  <a:pt x="906043" y="907556"/>
                </a:lnTo>
                <a:lnTo>
                  <a:pt x="0" y="907556"/>
                </a:lnTo>
                <a:lnTo>
                  <a:pt x="0" y="0"/>
                </a:lnTo>
                <a:close/>
              </a:path>
            </a:pathLst>
          </a:custGeom>
          <a:blipFill>
            <a:blip r:embed="rId20"/>
            <a:stretch>
              <a:fillRect l="0" t="0" r="0" b="0"/>
            </a:stretch>
          </a:blipFill>
        </p:spPr>
      </p:sp>
      <p:sp>
        <p:nvSpPr>
          <p:cNvPr name="Freeform 27" id="27"/>
          <p:cNvSpPr/>
          <p:nvPr/>
        </p:nvSpPr>
        <p:spPr>
          <a:xfrm flipH="false" flipV="false" rot="-561894">
            <a:off x="6344374" y="7147378"/>
            <a:ext cx="1032679" cy="908758"/>
          </a:xfrm>
          <a:custGeom>
            <a:avLst/>
            <a:gdLst/>
            <a:ahLst/>
            <a:cxnLst/>
            <a:rect r="r" b="b" t="t" l="l"/>
            <a:pathLst>
              <a:path h="908758" w="1032679">
                <a:moveTo>
                  <a:pt x="0" y="0"/>
                </a:moveTo>
                <a:lnTo>
                  <a:pt x="1032679" y="0"/>
                </a:lnTo>
                <a:lnTo>
                  <a:pt x="1032679" y="908757"/>
                </a:lnTo>
                <a:lnTo>
                  <a:pt x="0" y="90875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28" id="28"/>
          <p:cNvSpPr txBox="true"/>
          <p:nvPr/>
        </p:nvSpPr>
        <p:spPr>
          <a:xfrm rot="-646971">
            <a:off x="6360698" y="7457282"/>
            <a:ext cx="1005376" cy="200025"/>
          </a:xfrm>
          <a:prstGeom prst="rect">
            <a:avLst/>
          </a:prstGeom>
        </p:spPr>
        <p:txBody>
          <a:bodyPr anchor="t" rtlCol="false" tIns="0" lIns="0" bIns="0" rIns="0">
            <a:spAutoFit/>
          </a:bodyPr>
          <a:lstStyle/>
          <a:p>
            <a:pPr algn="ctr">
              <a:lnSpc>
                <a:spcPts val="1425"/>
              </a:lnSpc>
            </a:pPr>
            <a:r>
              <a:rPr lang="en-US" b="true" sz="1500" spc="-87">
                <a:solidFill>
                  <a:srgbClr val="FFFFFF"/>
                </a:solidFill>
                <a:latin typeface="Anonymous Pro Bold"/>
                <a:ea typeface="Anonymous Pro Bold"/>
                <a:cs typeface="Anonymous Pro Bold"/>
                <a:sym typeface="Anonymous Pro Bold"/>
              </a:rPr>
              <a:t>KIDZ ZONE</a:t>
            </a:r>
          </a:p>
        </p:txBody>
      </p:sp>
      <p:sp>
        <p:nvSpPr>
          <p:cNvPr name="TextBox 29" id="29"/>
          <p:cNvSpPr txBox="true"/>
          <p:nvPr/>
        </p:nvSpPr>
        <p:spPr>
          <a:xfrm rot="-910470">
            <a:off x="4989702" y="6416965"/>
            <a:ext cx="1005376" cy="425450"/>
          </a:xfrm>
          <a:prstGeom prst="rect">
            <a:avLst/>
          </a:prstGeom>
        </p:spPr>
        <p:txBody>
          <a:bodyPr anchor="t" rtlCol="false" tIns="0" lIns="0" bIns="0" rIns="0">
            <a:spAutoFit/>
          </a:bodyPr>
          <a:lstStyle/>
          <a:p>
            <a:pPr algn="ctr">
              <a:lnSpc>
                <a:spcPts val="1615"/>
              </a:lnSpc>
            </a:pPr>
            <a:r>
              <a:rPr lang="en-US" b="true" sz="1700" spc="-98">
                <a:solidFill>
                  <a:srgbClr val="FBF5F4"/>
                </a:solidFill>
                <a:latin typeface="Anonymous Pro Bold"/>
                <a:ea typeface="Anonymous Pro Bold"/>
                <a:cs typeface="Anonymous Pro Bold"/>
                <a:sym typeface="Anonymous Pro Bold"/>
              </a:rPr>
              <a:t>BEER GARDEN</a:t>
            </a:r>
          </a:p>
        </p:txBody>
      </p:sp>
      <p:sp>
        <p:nvSpPr>
          <p:cNvPr name="TextBox 30" id="30"/>
          <p:cNvSpPr txBox="true"/>
          <p:nvPr/>
        </p:nvSpPr>
        <p:spPr>
          <a:xfrm rot="931135">
            <a:off x="6077568" y="6157263"/>
            <a:ext cx="907038" cy="526196"/>
          </a:xfrm>
          <a:prstGeom prst="rect">
            <a:avLst/>
          </a:prstGeom>
        </p:spPr>
        <p:txBody>
          <a:bodyPr anchor="t" rtlCol="false" tIns="0" lIns="0" bIns="0" rIns="0">
            <a:spAutoFit/>
          </a:bodyPr>
          <a:lstStyle/>
          <a:p>
            <a:pPr algn="ctr">
              <a:lnSpc>
                <a:spcPts val="1971"/>
              </a:lnSpc>
            </a:pPr>
            <a:r>
              <a:rPr lang="en-US" b="true" sz="2075" spc="-120">
                <a:solidFill>
                  <a:srgbClr val="FFFFFF"/>
                </a:solidFill>
                <a:latin typeface="Anonymous Pro Bold"/>
                <a:ea typeface="Anonymous Pro Bold"/>
                <a:cs typeface="Anonymous Pro Bold"/>
                <a:sym typeface="Anonymous Pro Bold"/>
              </a:rPr>
              <a:t> ALL </a:t>
            </a:r>
          </a:p>
          <a:p>
            <a:pPr algn="ctr">
              <a:lnSpc>
                <a:spcPts val="1971"/>
              </a:lnSpc>
            </a:pPr>
            <a:r>
              <a:rPr lang="en-US" b="true" sz="2075" spc="-120">
                <a:solidFill>
                  <a:srgbClr val="FFFFFF"/>
                </a:solidFill>
                <a:latin typeface="Anonymous Pro Bold"/>
                <a:ea typeface="Anonymous Pro Bold"/>
                <a:cs typeface="Anonymous Pro Bold"/>
                <a:sym typeface="Anonymous Pro Bold"/>
              </a:rPr>
              <a:t>AGES</a:t>
            </a:r>
          </a:p>
        </p:txBody>
      </p:sp>
      <p:sp>
        <p:nvSpPr>
          <p:cNvPr name="TextBox 31" id="31"/>
          <p:cNvSpPr txBox="true"/>
          <p:nvPr/>
        </p:nvSpPr>
        <p:spPr>
          <a:xfrm rot="-646971">
            <a:off x="6853250" y="5334511"/>
            <a:ext cx="827706" cy="415791"/>
          </a:xfrm>
          <a:prstGeom prst="rect">
            <a:avLst/>
          </a:prstGeom>
        </p:spPr>
        <p:txBody>
          <a:bodyPr anchor="t" rtlCol="false" tIns="0" lIns="0" bIns="0" rIns="0">
            <a:spAutoFit/>
          </a:bodyPr>
          <a:lstStyle/>
          <a:p>
            <a:pPr algn="ctr">
              <a:lnSpc>
                <a:spcPts val="1564"/>
              </a:lnSpc>
            </a:pPr>
            <a:r>
              <a:rPr lang="en-US" b="true" sz="1646" spc="-95">
                <a:solidFill>
                  <a:srgbClr val="232323"/>
                </a:solidFill>
                <a:latin typeface="Anonymous Pro Bold"/>
                <a:ea typeface="Anonymous Pro Bold"/>
                <a:cs typeface="Anonymous Pro Bold"/>
                <a:sym typeface="Anonymous Pro Bold"/>
              </a:rPr>
              <a:t>100+</a:t>
            </a:r>
          </a:p>
          <a:p>
            <a:pPr algn="ctr">
              <a:lnSpc>
                <a:spcPts val="1564"/>
              </a:lnSpc>
            </a:pPr>
            <a:r>
              <a:rPr lang="en-US" b="true" sz="1646" spc="-95">
                <a:solidFill>
                  <a:srgbClr val="232323"/>
                </a:solidFill>
                <a:latin typeface="Anonymous Pro Bold"/>
                <a:ea typeface="Anonymous Pro Bold"/>
                <a:cs typeface="Anonymous Pro Bold"/>
                <a:sym typeface="Anonymous Pro Bold"/>
              </a:rPr>
              <a:t>VENDORS</a:t>
            </a:r>
          </a:p>
        </p:txBody>
      </p:sp>
      <p:sp>
        <p:nvSpPr>
          <p:cNvPr name="TextBox 32" id="32"/>
          <p:cNvSpPr txBox="true"/>
          <p:nvPr/>
        </p:nvSpPr>
        <p:spPr>
          <a:xfrm rot="79524">
            <a:off x="6998662" y="6596768"/>
            <a:ext cx="1005376" cy="425450"/>
          </a:xfrm>
          <a:prstGeom prst="rect">
            <a:avLst/>
          </a:prstGeom>
        </p:spPr>
        <p:txBody>
          <a:bodyPr anchor="t" rtlCol="false" tIns="0" lIns="0" bIns="0" rIns="0">
            <a:spAutoFit/>
          </a:bodyPr>
          <a:lstStyle/>
          <a:p>
            <a:pPr algn="ctr">
              <a:lnSpc>
                <a:spcPts val="1615"/>
              </a:lnSpc>
            </a:pPr>
            <a:r>
              <a:rPr lang="en-US" b="true" sz="1700" spc="-98">
                <a:solidFill>
                  <a:srgbClr val="FBF5F4"/>
                </a:solidFill>
                <a:latin typeface="Anonymous Pro Bold"/>
                <a:ea typeface="Anonymous Pro Bold"/>
                <a:cs typeface="Anonymous Pro Bold"/>
                <a:sym typeface="Anonymous Pro Bold"/>
              </a:rPr>
              <a:t>FOOD</a:t>
            </a:r>
          </a:p>
          <a:p>
            <a:pPr algn="ctr">
              <a:lnSpc>
                <a:spcPts val="1615"/>
              </a:lnSpc>
            </a:pPr>
            <a:r>
              <a:rPr lang="en-US" b="true" sz="1700" spc="-98">
                <a:solidFill>
                  <a:srgbClr val="FBF5F4"/>
                </a:solidFill>
                <a:latin typeface="Anonymous Pro Bold"/>
                <a:ea typeface="Anonymous Pro Bold"/>
                <a:cs typeface="Anonymous Pro Bold"/>
                <a:sym typeface="Anonymous Pro Bold"/>
              </a:rPr>
              <a:t>TRUCKS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graphicFrame>
        <p:nvGraphicFramePr>
          <p:cNvPr name="Object 3" id="3"/>
          <p:cNvGraphicFramePr/>
          <p:nvPr/>
        </p:nvGraphicFramePr>
        <p:xfrm>
          <a:off x="385712" y="1982149"/>
          <a:ext cx="7586157" cy="4274588"/>
        </p:xfrm>
        <a:graphic>
          <a:graphicData uri="http://schemas.openxmlformats.org/presentationml/2006/ole">
            <p:oleObj imgW="9105900" imgH="5791200" r:id="rId4" progId="Excel.Sheet.12" name="Worksheet">
              <p:embed/>
              <p:pic>
                <p:nvPicPr>
                  <p:cNvPr name="" id="0"/>
                  <p:cNvPicPr/>
                  <p:nvPr/>
                </p:nvPicPr>
                <p:blipFill>
                  <a:blip r:embed="rId3"/>
                  <a:stretch>
                    <a:fillRect/>
                  </a:stretch>
                </p:blipFill>
                <p:spPr>
                  <a:xfrm>
                    <a:off x="1270000" y="1270000"/>
                    <a:ext cx="1270000" cy="1270000"/>
                  </a:xfrm>
                  <a:prstGeom prst="rect"/>
                </p:spPr>
              </p:pic>
            </p:oleObj>
          </a:graphicData>
        </a:graphic>
      </p:graphicFrame>
      <p:sp>
        <p:nvSpPr>
          <p:cNvPr name="Freeform 4" id="4"/>
          <p:cNvSpPr/>
          <p:nvPr/>
        </p:nvSpPr>
        <p:spPr>
          <a:xfrm flipH="false" flipV="false" rot="0">
            <a:off x="6869549" y="6123811"/>
            <a:ext cx="3417451" cy="2713090"/>
          </a:xfrm>
          <a:custGeom>
            <a:avLst/>
            <a:gdLst/>
            <a:ahLst/>
            <a:cxnLst/>
            <a:rect r="r" b="b" t="t" l="l"/>
            <a:pathLst>
              <a:path h="2713090" w="3417451">
                <a:moveTo>
                  <a:pt x="0" y="0"/>
                </a:moveTo>
                <a:lnTo>
                  <a:pt x="3417451" y="0"/>
                </a:lnTo>
                <a:lnTo>
                  <a:pt x="3417451" y="2713090"/>
                </a:lnTo>
                <a:lnTo>
                  <a:pt x="0" y="2713090"/>
                </a:lnTo>
                <a:lnTo>
                  <a:pt x="0" y="0"/>
                </a:lnTo>
                <a:close/>
              </a:path>
            </a:pathLst>
          </a:custGeom>
          <a:blipFill>
            <a:blip r:embed="rId5"/>
            <a:stretch>
              <a:fillRect l="0" t="-18112" r="-736" b="-26904"/>
            </a:stretch>
          </a:blipFill>
        </p:spPr>
      </p:sp>
      <p:sp>
        <p:nvSpPr>
          <p:cNvPr name="Freeform 5" id="5"/>
          <p:cNvSpPr/>
          <p:nvPr/>
        </p:nvSpPr>
        <p:spPr>
          <a:xfrm flipH="false" flipV="false" rot="0">
            <a:off x="8846186" y="11349722"/>
            <a:ext cx="1178540" cy="1178540"/>
          </a:xfrm>
          <a:custGeom>
            <a:avLst/>
            <a:gdLst/>
            <a:ahLst/>
            <a:cxnLst/>
            <a:rect r="r" b="b" t="t" l="l"/>
            <a:pathLst>
              <a:path h="1178540" w="1178540">
                <a:moveTo>
                  <a:pt x="0" y="0"/>
                </a:moveTo>
                <a:lnTo>
                  <a:pt x="1178540" y="0"/>
                </a:lnTo>
                <a:lnTo>
                  <a:pt x="1178540" y="1178541"/>
                </a:lnTo>
                <a:lnTo>
                  <a:pt x="0" y="1178541"/>
                </a:lnTo>
                <a:lnTo>
                  <a:pt x="0" y="0"/>
                </a:lnTo>
                <a:close/>
              </a:path>
            </a:pathLst>
          </a:custGeom>
          <a:blipFill>
            <a:blip r:embed="rId6"/>
            <a:stretch>
              <a:fillRect l="0" t="0" r="0" b="0"/>
            </a:stretch>
          </a:blipFill>
        </p:spPr>
      </p:sp>
      <p:sp>
        <p:nvSpPr>
          <p:cNvPr name="TextBox 6" id="6"/>
          <p:cNvSpPr txBox="true"/>
          <p:nvPr/>
        </p:nvSpPr>
        <p:spPr>
          <a:xfrm rot="0">
            <a:off x="1579282" y="233362"/>
            <a:ext cx="8174318" cy="1552575"/>
          </a:xfrm>
          <a:prstGeom prst="rect">
            <a:avLst/>
          </a:prstGeom>
        </p:spPr>
        <p:txBody>
          <a:bodyPr anchor="t" rtlCol="false" tIns="0" lIns="0" bIns="0" rIns="0">
            <a:spAutoFit/>
          </a:bodyPr>
          <a:lstStyle/>
          <a:p>
            <a:pPr algn="r">
              <a:lnSpc>
                <a:spcPts val="2816"/>
              </a:lnSpc>
            </a:pPr>
          </a:p>
          <a:p>
            <a:pPr algn="r">
              <a:lnSpc>
                <a:spcPts val="4616"/>
              </a:lnSpc>
              <a:spcBef>
                <a:spcPct val="0"/>
              </a:spcBef>
            </a:pPr>
            <a:r>
              <a:rPr lang="en-US" sz="3846">
                <a:solidFill>
                  <a:srgbClr val="2E2E2E"/>
                </a:solidFill>
                <a:latin typeface="Horizon"/>
                <a:ea typeface="Horizon"/>
                <a:cs typeface="Horizon"/>
                <a:sym typeface="Horizon"/>
              </a:rPr>
              <a:t>summerfest 2025 schedule</a:t>
            </a:r>
          </a:p>
        </p:txBody>
      </p:sp>
      <p:sp>
        <p:nvSpPr>
          <p:cNvPr name="TextBox 7" id="7"/>
          <p:cNvSpPr txBox="true"/>
          <p:nvPr/>
        </p:nvSpPr>
        <p:spPr>
          <a:xfrm rot="0">
            <a:off x="7351041" y="6315075"/>
            <a:ext cx="2881628" cy="752475"/>
          </a:xfrm>
          <a:prstGeom prst="rect">
            <a:avLst/>
          </a:prstGeom>
        </p:spPr>
        <p:txBody>
          <a:bodyPr anchor="t" rtlCol="false" tIns="0" lIns="0" bIns="0" rIns="0">
            <a:spAutoFit/>
          </a:bodyPr>
          <a:lstStyle/>
          <a:p>
            <a:pPr algn="ctr">
              <a:lnSpc>
                <a:spcPts val="2879"/>
              </a:lnSpc>
              <a:spcBef>
                <a:spcPct val="0"/>
              </a:spcBef>
            </a:pPr>
            <a:r>
              <a:rPr lang="en-US" sz="2399">
                <a:solidFill>
                  <a:srgbClr val="2E2E2E"/>
                </a:solidFill>
                <a:latin typeface="Horizon"/>
                <a:ea typeface="Horizon"/>
                <a:cs typeface="Horizon"/>
                <a:sym typeface="Horizon"/>
              </a:rPr>
              <a:t>BLACK BUNKER</a:t>
            </a:r>
          </a:p>
        </p:txBody>
      </p:sp>
      <p:sp>
        <p:nvSpPr>
          <p:cNvPr name="TextBox 8" id="8"/>
          <p:cNvSpPr txBox="true"/>
          <p:nvPr/>
        </p:nvSpPr>
        <p:spPr>
          <a:xfrm rot="0">
            <a:off x="7598351" y="7131106"/>
            <a:ext cx="2495669" cy="349250"/>
          </a:xfrm>
          <a:prstGeom prst="rect">
            <a:avLst/>
          </a:prstGeom>
        </p:spPr>
        <p:txBody>
          <a:bodyPr anchor="t" rtlCol="false" tIns="0" lIns="0" bIns="0" rIns="0">
            <a:spAutoFit/>
          </a:bodyPr>
          <a:lstStyle/>
          <a:p>
            <a:pPr algn="ctr">
              <a:lnSpc>
                <a:spcPts val="2800"/>
              </a:lnSpc>
            </a:pPr>
            <a:r>
              <a:rPr lang="en-US" sz="2000" b="true">
                <a:solidFill>
                  <a:srgbClr val="2E2E2E"/>
                </a:solidFill>
                <a:latin typeface="Anonymous Pro Bold"/>
                <a:ea typeface="Anonymous Pro Bold"/>
                <a:cs typeface="Anonymous Pro Bold"/>
                <a:sym typeface="Anonymous Pro Bold"/>
              </a:rPr>
              <a:t>SYRUS MARCUS WARE </a:t>
            </a:r>
          </a:p>
        </p:txBody>
      </p:sp>
      <p:sp>
        <p:nvSpPr>
          <p:cNvPr name="TextBox 9" id="9"/>
          <p:cNvSpPr txBox="true"/>
          <p:nvPr/>
        </p:nvSpPr>
        <p:spPr>
          <a:xfrm rot="0">
            <a:off x="7405372" y="7998394"/>
            <a:ext cx="2772966" cy="622300"/>
          </a:xfrm>
          <a:prstGeom prst="rect">
            <a:avLst/>
          </a:prstGeom>
        </p:spPr>
        <p:txBody>
          <a:bodyPr anchor="t" rtlCol="false" tIns="0" lIns="0" bIns="0" rIns="0">
            <a:spAutoFit/>
          </a:bodyPr>
          <a:lstStyle/>
          <a:p>
            <a:pPr algn="ctr">
              <a:lnSpc>
                <a:spcPts val="2800"/>
              </a:lnSpc>
            </a:pPr>
            <a:r>
              <a:rPr lang="en-US" sz="2000" b="true">
                <a:solidFill>
                  <a:srgbClr val="2E2E2E"/>
                </a:solidFill>
                <a:latin typeface="Anonymous Pro Bold"/>
                <a:ea typeface="Anonymous Pro Bold"/>
                <a:cs typeface="Anonymous Pro Bold"/>
                <a:sym typeface="Anonymous Pro Bold"/>
              </a:rPr>
              <a:t>GAUKEL BLOCK | 3-5PM</a:t>
            </a:r>
          </a:p>
          <a:p>
            <a:pPr algn="ctr">
              <a:lnSpc>
                <a:spcPts val="2100"/>
              </a:lnSpc>
            </a:pPr>
            <a:r>
              <a:rPr lang="en-US" sz="1500" b="true">
                <a:solidFill>
                  <a:srgbClr val="2E2E2E"/>
                </a:solidFill>
                <a:latin typeface="Anonymous Pro Bold"/>
                <a:ea typeface="Anonymous Pro Bold"/>
                <a:cs typeface="Anonymous Pro Bold"/>
                <a:sym typeface="Anonymous Pro Bold"/>
              </a:rPr>
              <a:t>DURATIONAL PERFORMANCE ART</a:t>
            </a:r>
          </a:p>
        </p:txBody>
      </p:sp>
      <p:sp>
        <p:nvSpPr>
          <p:cNvPr name="TextBox 10" id="10"/>
          <p:cNvSpPr txBox="true"/>
          <p:nvPr/>
        </p:nvSpPr>
        <p:spPr>
          <a:xfrm rot="0">
            <a:off x="7351041" y="7655494"/>
            <a:ext cx="2881628" cy="200025"/>
          </a:xfrm>
          <a:prstGeom prst="rect">
            <a:avLst/>
          </a:prstGeom>
        </p:spPr>
        <p:txBody>
          <a:bodyPr anchor="t" rtlCol="false" tIns="0" lIns="0" bIns="0" rIns="0">
            <a:spAutoFit/>
          </a:bodyPr>
          <a:lstStyle/>
          <a:p>
            <a:pPr algn="ctr">
              <a:lnSpc>
                <a:spcPts val="1439"/>
              </a:lnSpc>
              <a:spcBef>
                <a:spcPct val="0"/>
              </a:spcBef>
            </a:pPr>
            <a:r>
              <a:rPr lang="en-US" sz="1200">
                <a:solidFill>
                  <a:srgbClr val="2E2E2E"/>
                </a:solidFill>
                <a:latin typeface="Horizon"/>
                <a:ea typeface="Horizon"/>
                <a:cs typeface="Horizon"/>
                <a:sym typeface="Horizon"/>
              </a:rPr>
              <a:t>CAFKA x tri-pride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graphicFrame>
        <p:nvGraphicFramePr>
          <p:cNvPr name="Object 3" id="3"/>
          <p:cNvGraphicFramePr/>
          <p:nvPr/>
        </p:nvGraphicFramePr>
        <p:xfrm>
          <a:off x="404590" y="1641513"/>
          <a:ext cx="7586157" cy="4274588"/>
        </p:xfrm>
        <a:graphic>
          <a:graphicData uri="http://schemas.openxmlformats.org/presentationml/2006/ole">
            <p:oleObj imgW="9105900" imgH="5791200" r:id="rId4" progId="Excel.Sheet.12" name="Worksheet">
              <p:embed/>
              <p:pic>
                <p:nvPicPr>
                  <p:cNvPr name="" id="0"/>
                  <p:cNvPicPr/>
                  <p:nvPr/>
                </p:nvPicPr>
                <p:blipFill>
                  <a:blip r:embed="rId3"/>
                  <a:stretch>
                    <a:fillRect/>
                  </a:stretch>
                </p:blipFill>
                <p:spPr>
                  <a:xfrm>
                    <a:off x="1270000" y="1270000"/>
                    <a:ext cx="1270000" cy="1270000"/>
                  </a:xfrm>
                  <a:prstGeom prst="rect"/>
                </p:spPr>
              </p:pic>
            </p:oleObj>
          </a:graphicData>
        </a:graphic>
      </p:graphicFrame>
      <p:sp>
        <p:nvSpPr>
          <p:cNvPr name="TextBox 4" id="4"/>
          <p:cNvSpPr txBox="true"/>
          <p:nvPr/>
        </p:nvSpPr>
        <p:spPr>
          <a:xfrm rot="0">
            <a:off x="1028700" y="466725"/>
            <a:ext cx="8724900" cy="971550"/>
          </a:xfrm>
          <a:prstGeom prst="rect">
            <a:avLst/>
          </a:prstGeom>
        </p:spPr>
        <p:txBody>
          <a:bodyPr anchor="t" rtlCol="false" tIns="0" lIns="0" bIns="0" rIns="0">
            <a:spAutoFit/>
          </a:bodyPr>
          <a:lstStyle/>
          <a:p>
            <a:pPr algn="r">
              <a:lnSpc>
                <a:spcPts val="2816"/>
              </a:lnSpc>
            </a:pPr>
          </a:p>
          <a:p>
            <a:pPr algn="r">
              <a:lnSpc>
                <a:spcPts val="4616"/>
              </a:lnSpc>
              <a:spcBef>
                <a:spcPct val="0"/>
              </a:spcBef>
            </a:pPr>
            <a:r>
              <a:rPr lang="en-US" sz="3846">
                <a:solidFill>
                  <a:srgbClr val="2E2E2E"/>
                </a:solidFill>
                <a:latin typeface="Horizon"/>
                <a:ea typeface="Horizon"/>
                <a:cs typeface="Horizon"/>
                <a:sym typeface="Horizon"/>
              </a:rPr>
              <a:t>local pride events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2858750"/>
          </a:xfrm>
          <a:custGeom>
            <a:avLst/>
            <a:gdLst/>
            <a:ahLst/>
            <a:cxnLst/>
            <a:rect r="r" b="b" t="t" l="l"/>
            <a:pathLst>
              <a:path h="12858750" w="10287000">
                <a:moveTo>
                  <a:pt x="0" y="0"/>
                </a:moveTo>
                <a:lnTo>
                  <a:pt x="10287000" y="0"/>
                </a:lnTo>
                <a:lnTo>
                  <a:pt x="10287000" y="12858750"/>
                </a:lnTo>
                <a:lnTo>
                  <a:pt x="0" y="12858750"/>
                </a:lnTo>
                <a:lnTo>
                  <a:pt x="0" y="0"/>
                </a:lnTo>
                <a:close/>
              </a:path>
            </a:pathLst>
          </a:custGeom>
          <a:blipFill>
            <a:blip r:embed="rId2"/>
            <a:stretch>
              <a:fillRect l="0" t="-6290" r="0" b="-6290"/>
            </a:stretch>
          </a:blipFill>
        </p:spPr>
      </p:sp>
      <p:sp>
        <p:nvSpPr>
          <p:cNvPr name="TextBox 3" id="3"/>
          <p:cNvSpPr txBox="true"/>
          <p:nvPr/>
        </p:nvSpPr>
        <p:spPr>
          <a:xfrm rot="0">
            <a:off x="1028700" y="466725"/>
            <a:ext cx="8724900" cy="971550"/>
          </a:xfrm>
          <a:prstGeom prst="rect">
            <a:avLst/>
          </a:prstGeom>
        </p:spPr>
        <p:txBody>
          <a:bodyPr anchor="t" rtlCol="false" tIns="0" lIns="0" bIns="0" rIns="0">
            <a:spAutoFit/>
          </a:bodyPr>
          <a:lstStyle/>
          <a:p>
            <a:pPr algn="r">
              <a:lnSpc>
                <a:spcPts val="2816"/>
              </a:lnSpc>
            </a:pPr>
          </a:p>
          <a:p>
            <a:pPr algn="r">
              <a:lnSpc>
                <a:spcPts val="4616"/>
              </a:lnSpc>
              <a:spcBef>
                <a:spcPct val="0"/>
              </a:spcBef>
            </a:pPr>
            <a:r>
              <a:rPr lang="en-US" sz="3846">
                <a:solidFill>
                  <a:srgbClr val="2E2E2E"/>
                </a:solidFill>
                <a:latin typeface="Horizon"/>
                <a:ea typeface="Horizon"/>
                <a:cs typeface="Horizon"/>
                <a:sym typeface="Horizon"/>
              </a:rPr>
              <a:t>local pride events</a:t>
            </a:r>
          </a:p>
        </p:txBody>
      </p:sp>
      <p:graphicFrame>
        <p:nvGraphicFramePr>
          <p:cNvPr name="Object 4" id="4"/>
          <p:cNvGraphicFramePr/>
          <p:nvPr/>
        </p:nvGraphicFramePr>
        <p:xfrm>
          <a:off x="404590" y="1641513"/>
          <a:ext cx="7586157" cy="4274588"/>
        </p:xfrm>
        <a:graphic>
          <a:graphicData uri="http://schemas.openxmlformats.org/presentationml/2006/ole">
            <p:oleObj imgW="9105900" imgH="5791200" r:id="rId4" progId="Excel.Sheet.12" name="Worksheet">
              <p:embed/>
              <p:pic>
                <p:nvPicPr>
                  <p:cNvPr name="" id="0"/>
                  <p:cNvPicPr/>
                  <p:nvPr/>
                </p:nvPicPr>
                <p:blipFill>
                  <a:blip r:embed="rId3"/>
                  <a:stretch>
                    <a:fillRect/>
                  </a:stretch>
                </p:blipFill>
                <p:spPr>
                  <a:xfrm>
                    <a:off x="1270000" y="1270000"/>
                    <a:ext cx="1270000" cy="1270000"/>
                  </a:xfrm>
                  <a:prstGeom prst="rect"/>
                </p:spPr>
              </p:pic>
            </p:oleObj>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DAGpQEQEIlk</dc:identifier>
  <dcterms:modified xsi:type="dcterms:W3CDTF">2011-08-01T06:04:30Z</dcterms:modified>
  <cp:revision>1</cp:revision>
  <dc:title>tri-Pride Presents: PRIDE GUIDE 2025</dc:title>
</cp:coreProperties>
</file>